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0" r:id="rId1"/>
    <p:sldMasterId id="2147483827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75" r:id="rId8"/>
    <p:sldId id="267" r:id="rId9"/>
    <p:sldId id="271" r:id="rId10"/>
    <p:sldId id="272" r:id="rId11"/>
    <p:sldId id="277" r:id="rId12"/>
    <p:sldId id="278" r:id="rId13"/>
    <p:sldId id="280" r:id="rId14"/>
    <p:sldId id="281" r:id="rId15"/>
    <p:sldId id="279" r:id="rId16"/>
    <p:sldId id="264" r:id="rId17"/>
    <p:sldId id="26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5B79F9-B2AD-BC74-FBAE-ED9F740C64E8}" v="638" dt="2023-02-13T17:58:13.094"/>
    <p1510:client id="{0707494F-46A3-DD6B-22F6-F5A6C7C7C69E}" v="2" dt="2023-02-13T20:34:42.073"/>
    <p1510:client id="{1A5D38E5-4668-BCA1-4B87-E22EE605847D}" v="116" dt="2023-02-13T20:32:02.423"/>
    <p1510:client id="{3F7DD8A9-9A0A-8FA8-0F9F-C730ADACCDFF}" v="11" dt="2023-02-12T19:02:12.545"/>
    <p1510:client id="{5378CFB0-2CDB-F9B9-7D8E-ADA5B4B099AC}" v="192" dt="2023-02-11T21:07:41.510"/>
    <p1510:client id="{5BD906D1-DCC2-A5D5-024D-B095EAEDC929}" v="6" dt="2023-02-10T22:15:23.644"/>
    <p1510:client id="{7B8E2B80-B0EC-921E-B164-97136F25C2FC}" v="39" dt="2023-02-13T03:38:36.176"/>
    <p1510:client id="{8AD7ABAC-72A6-0CAE-461F-2B1797534678}" v="8" dt="2023-02-13T19:41:03.594"/>
    <p1510:client id="{8C1EE02B-C9A0-FE51-0E71-9E30726722A1}" v="2472" dt="2023-02-13T17:27:47.249"/>
    <p1510:client id="{9D28AF3B-0D29-E917-99CD-C5483B171A87}" v="173" dt="2023-02-12T18:52:36.716"/>
    <p1510:client id="{CAD904CC-6AF4-671C-0E37-CEF93410DC4B}" v="107" dt="2023-02-13T00:14:26.878"/>
    <p1510:client id="{D1459263-3861-3ACE-9196-559B5E6C7B8E}" v="436" dt="2023-02-11T05:31:31.905"/>
    <p1510:client id="{D49797A9-02A3-E349-1C1D-322515DE76F3}" v="11" dt="2023-02-12T18:11:43.152"/>
    <p1510:client id="{DF2B736A-25F3-804D-838B-365AD482CAD4}" v="92" dt="2023-02-13T19:19:11.1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CFBF32-9028-4BA3-9DF2-0B99BCB71ED8}" type="doc">
      <dgm:prSet loTypeId="urn:microsoft.com/office/officeart/2008/layout/LinedList" loCatId="list" qsTypeId="urn:microsoft.com/office/officeart/2005/8/quickstyle/simple5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B6560C75-852B-4954-9563-646B906BD06A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Model predicted</a:t>
          </a:r>
          <a:r>
            <a:rPr lang="en-US"/>
            <a:t> the "</a:t>
          </a:r>
          <a:r>
            <a:rPr lang="en-US" err="1"/>
            <a:t>fatals</a:t>
          </a:r>
          <a:r>
            <a:rPr lang="en-US"/>
            <a:t>" (number of fatalities) using four predictor variables: "</a:t>
          </a:r>
          <a:r>
            <a:rPr lang="en-US" err="1"/>
            <a:t>total_hit_run</a:t>
          </a:r>
          <a:r>
            <a:rPr lang="en-US"/>
            <a:t>", "</a:t>
          </a:r>
          <a:r>
            <a:rPr lang="en-US" err="1"/>
            <a:t>total_registered_owner</a:t>
          </a:r>
          <a:r>
            <a:rPr lang="en-US"/>
            <a:t>", "</a:t>
          </a:r>
          <a:r>
            <a:rPr lang="en-US" err="1"/>
            <a:t>total_not_registered</a:t>
          </a:r>
          <a:r>
            <a:rPr lang="en-US"/>
            <a:t>", and "</a:t>
          </a:r>
          <a:r>
            <a:rPr lang="en-US" err="1"/>
            <a:t>total_other_owner</a:t>
          </a:r>
          <a:r>
            <a:rPr lang="en-US"/>
            <a:t>"</a:t>
          </a:r>
        </a:p>
      </dgm:t>
    </dgm:pt>
    <dgm:pt modelId="{4DB026E5-B4D3-472A-B399-2428B712575A}" type="parTrans" cxnId="{A3672DB1-2D88-4E84-9248-9F5F6FC271B9}">
      <dgm:prSet/>
      <dgm:spPr/>
      <dgm:t>
        <a:bodyPr/>
        <a:lstStyle/>
        <a:p>
          <a:endParaRPr lang="en-US"/>
        </a:p>
      </dgm:t>
    </dgm:pt>
    <dgm:pt modelId="{8FAA2B94-7357-4E82-BB26-80CB13AACC47}" type="sibTrans" cxnId="{A3672DB1-2D88-4E84-9248-9F5F6FC271B9}">
      <dgm:prSet/>
      <dgm:spPr/>
      <dgm:t>
        <a:bodyPr/>
        <a:lstStyle/>
        <a:p>
          <a:endParaRPr lang="en-US"/>
        </a:p>
      </dgm:t>
    </dgm:pt>
    <dgm:pt modelId="{02961C1E-8AF9-4726-8AAC-A7F1BE4EAF2F}">
      <dgm:prSet/>
      <dgm:spPr/>
      <dgm:t>
        <a:bodyPr/>
        <a:lstStyle/>
        <a:p>
          <a:r>
            <a:rPr lang="en-US" dirty="0"/>
            <a:t>Model used to make predictions on testing data and converted to binary outcomes</a:t>
          </a:r>
        </a:p>
      </dgm:t>
    </dgm:pt>
    <dgm:pt modelId="{A554053B-AB08-4980-B748-C001A99CC8D3}" type="parTrans" cxnId="{A4E7C066-F88E-4E44-813E-642E5C577594}">
      <dgm:prSet/>
      <dgm:spPr/>
      <dgm:t>
        <a:bodyPr/>
        <a:lstStyle/>
        <a:p>
          <a:endParaRPr lang="en-US"/>
        </a:p>
      </dgm:t>
    </dgm:pt>
    <dgm:pt modelId="{E9243C65-77C9-40DE-A909-8C2319C7523B}" type="sibTrans" cxnId="{A4E7C066-F88E-4E44-813E-642E5C577594}">
      <dgm:prSet/>
      <dgm:spPr/>
      <dgm:t>
        <a:bodyPr/>
        <a:lstStyle/>
        <a:p>
          <a:endParaRPr lang="en-US"/>
        </a:p>
      </dgm:t>
    </dgm:pt>
    <dgm:pt modelId="{A0991644-C36E-4567-8183-95C4495EE26D}">
      <dgm:prSet/>
      <dgm:spPr/>
      <dgm:t>
        <a:bodyPr/>
        <a:lstStyle/>
        <a:p>
          <a:r>
            <a:rPr lang="en-US" dirty="0"/>
            <a:t>Accuracy calculated by comparing predicted binary outcomes to actual </a:t>
          </a:r>
          <a:r>
            <a:rPr lang="en-US" dirty="0" err="1"/>
            <a:t>fatals</a:t>
          </a:r>
          <a:r>
            <a:rPr lang="en-US" dirty="0"/>
            <a:t> in testing data</a:t>
          </a:r>
        </a:p>
      </dgm:t>
    </dgm:pt>
    <dgm:pt modelId="{9DFAEF21-7C08-4D81-B919-1EC24C7159DC}" type="parTrans" cxnId="{AAC1298E-D1AC-4EDB-B177-3878FA43589A}">
      <dgm:prSet/>
      <dgm:spPr/>
      <dgm:t>
        <a:bodyPr/>
        <a:lstStyle/>
        <a:p>
          <a:endParaRPr lang="en-US"/>
        </a:p>
      </dgm:t>
    </dgm:pt>
    <dgm:pt modelId="{70CC8298-5DFD-46DE-A79B-00780E4C17BD}" type="sibTrans" cxnId="{AAC1298E-D1AC-4EDB-B177-3878FA43589A}">
      <dgm:prSet/>
      <dgm:spPr/>
      <dgm:t>
        <a:bodyPr/>
        <a:lstStyle/>
        <a:p>
          <a:endParaRPr lang="en-US"/>
        </a:p>
      </dgm:t>
    </dgm:pt>
    <dgm:pt modelId="{DFD1FF35-6EBE-443D-8F84-F82E4729521F}">
      <dgm:prSet/>
      <dgm:spPr/>
      <dgm:t>
        <a:bodyPr/>
        <a:lstStyle/>
        <a:p>
          <a:r>
            <a:rPr lang="en-US" dirty="0"/>
            <a:t>The accuracy of the model was found to be 0.9421168, meaning that it has a high accuracy rate of 94.2% in making predictions.</a:t>
          </a:r>
        </a:p>
      </dgm:t>
    </dgm:pt>
    <dgm:pt modelId="{51381546-8209-4B26-96B6-3BBCAE3F2F8D}" type="parTrans" cxnId="{30CDF899-04D2-4187-A675-BC0C274D429C}">
      <dgm:prSet/>
      <dgm:spPr/>
      <dgm:t>
        <a:bodyPr/>
        <a:lstStyle/>
        <a:p>
          <a:endParaRPr lang="en-US"/>
        </a:p>
      </dgm:t>
    </dgm:pt>
    <dgm:pt modelId="{59093E4D-CE3D-420F-9340-667F22E744A2}" type="sibTrans" cxnId="{30CDF899-04D2-4187-A675-BC0C274D429C}">
      <dgm:prSet/>
      <dgm:spPr/>
      <dgm:t>
        <a:bodyPr/>
        <a:lstStyle/>
        <a:p>
          <a:endParaRPr lang="en-US"/>
        </a:p>
      </dgm:t>
    </dgm:pt>
    <dgm:pt modelId="{1D2BC854-56A0-472E-BCFD-B55EF93443C2}" type="pres">
      <dgm:prSet presAssocID="{E3CFBF32-9028-4BA3-9DF2-0B99BCB71ED8}" presName="vert0" presStyleCnt="0">
        <dgm:presLayoutVars>
          <dgm:dir/>
          <dgm:animOne val="branch"/>
          <dgm:animLvl val="lvl"/>
        </dgm:presLayoutVars>
      </dgm:prSet>
      <dgm:spPr/>
    </dgm:pt>
    <dgm:pt modelId="{1A08AD47-FCBC-458B-BE85-18BF442E5972}" type="pres">
      <dgm:prSet presAssocID="{B6560C75-852B-4954-9563-646B906BD06A}" presName="thickLine" presStyleLbl="alignNode1" presStyleIdx="0" presStyleCnt="4"/>
      <dgm:spPr/>
    </dgm:pt>
    <dgm:pt modelId="{BF653049-7A24-4A31-99BA-725B003A5955}" type="pres">
      <dgm:prSet presAssocID="{B6560C75-852B-4954-9563-646B906BD06A}" presName="horz1" presStyleCnt="0"/>
      <dgm:spPr/>
    </dgm:pt>
    <dgm:pt modelId="{8702AC00-EFB9-463C-9C5D-5EDE53A2DB2B}" type="pres">
      <dgm:prSet presAssocID="{B6560C75-852B-4954-9563-646B906BD06A}" presName="tx1" presStyleLbl="revTx" presStyleIdx="0" presStyleCnt="4"/>
      <dgm:spPr/>
    </dgm:pt>
    <dgm:pt modelId="{32E12F77-5723-463F-957A-E8DC8871DA5A}" type="pres">
      <dgm:prSet presAssocID="{B6560C75-852B-4954-9563-646B906BD06A}" presName="vert1" presStyleCnt="0"/>
      <dgm:spPr/>
    </dgm:pt>
    <dgm:pt modelId="{26A13443-6BD0-4887-80A4-5BB12120DE31}" type="pres">
      <dgm:prSet presAssocID="{02961C1E-8AF9-4726-8AAC-A7F1BE4EAF2F}" presName="thickLine" presStyleLbl="alignNode1" presStyleIdx="1" presStyleCnt="4"/>
      <dgm:spPr/>
    </dgm:pt>
    <dgm:pt modelId="{9CC33014-277F-4E17-ACF5-60569E8FA8E9}" type="pres">
      <dgm:prSet presAssocID="{02961C1E-8AF9-4726-8AAC-A7F1BE4EAF2F}" presName="horz1" presStyleCnt="0"/>
      <dgm:spPr/>
    </dgm:pt>
    <dgm:pt modelId="{84F7A6BC-A70A-4FA8-AD1B-8E690C8B22A2}" type="pres">
      <dgm:prSet presAssocID="{02961C1E-8AF9-4726-8AAC-A7F1BE4EAF2F}" presName="tx1" presStyleLbl="revTx" presStyleIdx="1" presStyleCnt="4"/>
      <dgm:spPr/>
    </dgm:pt>
    <dgm:pt modelId="{C61D884A-B1F3-4B5D-8EDC-A7350E341F9A}" type="pres">
      <dgm:prSet presAssocID="{02961C1E-8AF9-4726-8AAC-A7F1BE4EAF2F}" presName="vert1" presStyleCnt="0"/>
      <dgm:spPr/>
    </dgm:pt>
    <dgm:pt modelId="{1632DD04-B6E2-49C1-9A54-61D9507135B3}" type="pres">
      <dgm:prSet presAssocID="{A0991644-C36E-4567-8183-95C4495EE26D}" presName="thickLine" presStyleLbl="alignNode1" presStyleIdx="2" presStyleCnt="4"/>
      <dgm:spPr/>
    </dgm:pt>
    <dgm:pt modelId="{7DBAF3F9-4832-4AC2-A535-508088222AA3}" type="pres">
      <dgm:prSet presAssocID="{A0991644-C36E-4567-8183-95C4495EE26D}" presName="horz1" presStyleCnt="0"/>
      <dgm:spPr/>
    </dgm:pt>
    <dgm:pt modelId="{D5B3560B-1746-4D9B-84C2-C659AD2C0BAC}" type="pres">
      <dgm:prSet presAssocID="{A0991644-C36E-4567-8183-95C4495EE26D}" presName="tx1" presStyleLbl="revTx" presStyleIdx="2" presStyleCnt="4"/>
      <dgm:spPr/>
    </dgm:pt>
    <dgm:pt modelId="{B7B2625D-824F-4246-A672-2696C2B781DB}" type="pres">
      <dgm:prSet presAssocID="{A0991644-C36E-4567-8183-95C4495EE26D}" presName="vert1" presStyleCnt="0"/>
      <dgm:spPr/>
    </dgm:pt>
    <dgm:pt modelId="{350B6D7D-8A3C-43BE-B64F-A7EFDC67DD21}" type="pres">
      <dgm:prSet presAssocID="{DFD1FF35-6EBE-443D-8F84-F82E4729521F}" presName="thickLine" presStyleLbl="alignNode1" presStyleIdx="3" presStyleCnt="4"/>
      <dgm:spPr/>
    </dgm:pt>
    <dgm:pt modelId="{B295770E-29EF-412C-A7F6-F66A92AED6F9}" type="pres">
      <dgm:prSet presAssocID="{DFD1FF35-6EBE-443D-8F84-F82E4729521F}" presName="horz1" presStyleCnt="0"/>
      <dgm:spPr/>
    </dgm:pt>
    <dgm:pt modelId="{324E242E-730D-4A07-9486-D820DC96D82B}" type="pres">
      <dgm:prSet presAssocID="{DFD1FF35-6EBE-443D-8F84-F82E4729521F}" presName="tx1" presStyleLbl="revTx" presStyleIdx="3" presStyleCnt="4"/>
      <dgm:spPr/>
    </dgm:pt>
    <dgm:pt modelId="{DAF1AE76-915C-4FA8-8A24-5D98C31FED65}" type="pres">
      <dgm:prSet presAssocID="{DFD1FF35-6EBE-443D-8F84-F82E4729521F}" presName="vert1" presStyleCnt="0"/>
      <dgm:spPr/>
    </dgm:pt>
  </dgm:ptLst>
  <dgm:cxnLst>
    <dgm:cxn modelId="{04FE091F-F228-4F20-8597-04B4A6B0ADEC}" type="presOf" srcId="{E3CFBF32-9028-4BA3-9DF2-0B99BCB71ED8}" destId="{1D2BC854-56A0-472E-BCFD-B55EF93443C2}" srcOrd="0" destOrd="0" presId="urn:microsoft.com/office/officeart/2008/layout/LinedList"/>
    <dgm:cxn modelId="{A4E7C066-F88E-4E44-813E-642E5C577594}" srcId="{E3CFBF32-9028-4BA3-9DF2-0B99BCB71ED8}" destId="{02961C1E-8AF9-4726-8AAC-A7F1BE4EAF2F}" srcOrd="1" destOrd="0" parTransId="{A554053B-AB08-4980-B748-C001A99CC8D3}" sibTransId="{E9243C65-77C9-40DE-A909-8C2319C7523B}"/>
    <dgm:cxn modelId="{F3024F4D-FFFB-44C1-B3D1-B6F668FAA66D}" type="presOf" srcId="{A0991644-C36E-4567-8183-95C4495EE26D}" destId="{D5B3560B-1746-4D9B-84C2-C659AD2C0BAC}" srcOrd="0" destOrd="0" presId="urn:microsoft.com/office/officeart/2008/layout/LinedList"/>
    <dgm:cxn modelId="{AAC1298E-D1AC-4EDB-B177-3878FA43589A}" srcId="{E3CFBF32-9028-4BA3-9DF2-0B99BCB71ED8}" destId="{A0991644-C36E-4567-8183-95C4495EE26D}" srcOrd="2" destOrd="0" parTransId="{9DFAEF21-7C08-4D81-B919-1EC24C7159DC}" sibTransId="{70CC8298-5DFD-46DE-A79B-00780E4C17BD}"/>
    <dgm:cxn modelId="{30CDF899-04D2-4187-A675-BC0C274D429C}" srcId="{E3CFBF32-9028-4BA3-9DF2-0B99BCB71ED8}" destId="{DFD1FF35-6EBE-443D-8F84-F82E4729521F}" srcOrd="3" destOrd="0" parTransId="{51381546-8209-4B26-96B6-3BBCAE3F2F8D}" sibTransId="{59093E4D-CE3D-420F-9340-667F22E744A2}"/>
    <dgm:cxn modelId="{7E844DA7-FF45-42AC-9C5D-517878A53C4D}" type="presOf" srcId="{02961C1E-8AF9-4726-8AAC-A7F1BE4EAF2F}" destId="{84F7A6BC-A70A-4FA8-AD1B-8E690C8B22A2}" srcOrd="0" destOrd="0" presId="urn:microsoft.com/office/officeart/2008/layout/LinedList"/>
    <dgm:cxn modelId="{A3672DB1-2D88-4E84-9248-9F5F6FC271B9}" srcId="{E3CFBF32-9028-4BA3-9DF2-0B99BCB71ED8}" destId="{B6560C75-852B-4954-9563-646B906BD06A}" srcOrd="0" destOrd="0" parTransId="{4DB026E5-B4D3-472A-B399-2428B712575A}" sibTransId="{8FAA2B94-7357-4E82-BB26-80CB13AACC47}"/>
    <dgm:cxn modelId="{6DDD0AC9-4BC5-48A3-8169-DB2BB619381F}" type="presOf" srcId="{B6560C75-852B-4954-9563-646B906BD06A}" destId="{8702AC00-EFB9-463C-9C5D-5EDE53A2DB2B}" srcOrd="0" destOrd="0" presId="urn:microsoft.com/office/officeart/2008/layout/LinedList"/>
    <dgm:cxn modelId="{832513F9-06D2-490D-99D4-E69035348E8F}" type="presOf" srcId="{DFD1FF35-6EBE-443D-8F84-F82E4729521F}" destId="{324E242E-730D-4A07-9486-D820DC96D82B}" srcOrd="0" destOrd="0" presId="urn:microsoft.com/office/officeart/2008/layout/LinedList"/>
    <dgm:cxn modelId="{4D12A21B-8E11-4350-B888-12C7FA3B3140}" type="presParOf" srcId="{1D2BC854-56A0-472E-BCFD-B55EF93443C2}" destId="{1A08AD47-FCBC-458B-BE85-18BF442E5972}" srcOrd="0" destOrd="0" presId="urn:microsoft.com/office/officeart/2008/layout/LinedList"/>
    <dgm:cxn modelId="{E99A170C-4C8D-4AE6-B521-651CD48DBFA6}" type="presParOf" srcId="{1D2BC854-56A0-472E-BCFD-B55EF93443C2}" destId="{BF653049-7A24-4A31-99BA-725B003A5955}" srcOrd="1" destOrd="0" presId="urn:microsoft.com/office/officeart/2008/layout/LinedList"/>
    <dgm:cxn modelId="{480883E3-56FD-4FD1-A0E8-8730AAAFBC04}" type="presParOf" srcId="{BF653049-7A24-4A31-99BA-725B003A5955}" destId="{8702AC00-EFB9-463C-9C5D-5EDE53A2DB2B}" srcOrd="0" destOrd="0" presId="urn:microsoft.com/office/officeart/2008/layout/LinedList"/>
    <dgm:cxn modelId="{465E1694-8B29-4DFA-AE43-BBEC8EC703D5}" type="presParOf" srcId="{BF653049-7A24-4A31-99BA-725B003A5955}" destId="{32E12F77-5723-463F-957A-E8DC8871DA5A}" srcOrd="1" destOrd="0" presId="urn:microsoft.com/office/officeart/2008/layout/LinedList"/>
    <dgm:cxn modelId="{BE39F236-7A54-4961-948F-32045FD12C7B}" type="presParOf" srcId="{1D2BC854-56A0-472E-BCFD-B55EF93443C2}" destId="{26A13443-6BD0-4887-80A4-5BB12120DE31}" srcOrd="2" destOrd="0" presId="urn:microsoft.com/office/officeart/2008/layout/LinedList"/>
    <dgm:cxn modelId="{4E9B681C-CC82-4E35-8DDD-0D94F8469D10}" type="presParOf" srcId="{1D2BC854-56A0-472E-BCFD-B55EF93443C2}" destId="{9CC33014-277F-4E17-ACF5-60569E8FA8E9}" srcOrd="3" destOrd="0" presId="urn:microsoft.com/office/officeart/2008/layout/LinedList"/>
    <dgm:cxn modelId="{ABD7FCA5-A8BA-406E-B0C5-DA391E7DF810}" type="presParOf" srcId="{9CC33014-277F-4E17-ACF5-60569E8FA8E9}" destId="{84F7A6BC-A70A-4FA8-AD1B-8E690C8B22A2}" srcOrd="0" destOrd="0" presId="urn:microsoft.com/office/officeart/2008/layout/LinedList"/>
    <dgm:cxn modelId="{E04CD536-D631-4667-8D8C-EF59C32F5DF3}" type="presParOf" srcId="{9CC33014-277F-4E17-ACF5-60569E8FA8E9}" destId="{C61D884A-B1F3-4B5D-8EDC-A7350E341F9A}" srcOrd="1" destOrd="0" presId="urn:microsoft.com/office/officeart/2008/layout/LinedList"/>
    <dgm:cxn modelId="{5F34F9CD-310A-4413-8BF1-9D611EDB929B}" type="presParOf" srcId="{1D2BC854-56A0-472E-BCFD-B55EF93443C2}" destId="{1632DD04-B6E2-49C1-9A54-61D9507135B3}" srcOrd="4" destOrd="0" presId="urn:microsoft.com/office/officeart/2008/layout/LinedList"/>
    <dgm:cxn modelId="{F35B2C5B-16CA-4E20-A157-2FDDD4ECF713}" type="presParOf" srcId="{1D2BC854-56A0-472E-BCFD-B55EF93443C2}" destId="{7DBAF3F9-4832-4AC2-A535-508088222AA3}" srcOrd="5" destOrd="0" presId="urn:microsoft.com/office/officeart/2008/layout/LinedList"/>
    <dgm:cxn modelId="{2276AB85-C2A8-4930-AA95-3094DB6D9181}" type="presParOf" srcId="{7DBAF3F9-4832-4AC2-A535-508088222AA3}" destId="{D5B3560B-1746-4D9B-84C2-C659AD2C0BAC}" srcOrd="0" destOrd="0" presId="urn:microsoft.com/office/officeart/2008/layout/LinedList"/>
    <dgm:cxn modelId="{D4197C9D-AE2A-4106-B62F-B0057EA43DA4}" type="presParOf" srcId="{7DBAF3F9-4832-4AC2-A535-508088222AA3}" destId="{B7B2625D-824F-4246-A672-2696C2B781DB}" srcOrd="1" destOrd="0" presId="urn:microsoft.com/office/officeart/2008/layout/LinedList"/>
    <dgm:cxn modelId="{C33D0B44-CFC0-4B30-B42E-C6A24C302AC7}" type="presParOf" srcId="{1D2BC854-56A0-472E-BCFD-B55EF93443C2}" destId="{350B6D7D-8A3C-43BE-B64F-A7EFDC67DD21}" srcOrd="6" destOrd="0" presId="urn:microsoft.com/office/officeart/2008/layout/LinedList"/>
    <dgm:cxn modelId="{B1F69ACC-ABE7-4D39-846F-3C720DED2D3F}" type="presParOf" srcId="{1D2BC854-56A0-472E-BCFD-B55EF93443C2}" destId="{B295770E-29EF-412C-A7F6-F66A92AED6F9}" srcOrd="7" destOrd="0" presId="urn:microsoft.com/office/officeart/2008/layout/LinedList"/>
    <dgm:cxn modelId="{6B8C7A8D-66F5-40B3-A729-0A6E2124974A}" type="presParOf" srcId="{B295770E-29EF-412C-A7F6-F66A92AED6F9}" destId="{324E242E-730D-4A07-9486-D820DC96D82B}" srcOrd="0" destOrd="0" presId="urn:microsoft.com/office/officeart/2008/layout/LinedList"/>
    <dgm:cxn modelId="{779637F2-1EDC-4294-8CFA-FFA7A3D1279D}" type="presParOf" srcId="{B295770E-29EF-412C-A7F6-F66A92AED6F9}" destId="{DAF1AE76-915C-4FA8-8A24-5D98C31FED6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08AD47-FCBC-458B-BE85-18BF442E5972}">
      <dsp:nvSpPr>
        <dsp:cNvPr id="0" name=""/>
        <dsp:cNvSpPr/>
      </dsp:nvSpPr>
      <dsp:spPr>
        <a:xfrm>
          <a:off x="0" y="0"/>
          <a:ext cx="7161017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702AC00-EFB9-463C-9C5D-5EDE53A2DB2B}">
      <dsp:nvSpPr>
        <dsp:cNvPr id="0" name=""/>
        <dsp:cNvSpPr/>
      </dsp:nvSpPr>
      <dsp:spPr>
        <a:xfrm>
          <a:off x="0" y="0"/>
          <a:ext cx="7161017" cy="1038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 Model predicted</a:t>
          </a:r>
          <a:r>
            <a:rPr lang="en-US" sz="2000" kern="1200"/>
            <a:t> the "</a:t>
          </a:r>
          <a:r>
            <a:rPr lang="en-US" sz="2000" kern="1200" err="1"/>
            <a:t>fatals</a:t>
          </a:r>
          <a:r>
            <a:rPr lang="en-US" sz="2000" kern="1200"/>
            <a:t>" (number of fatalities) using four predictor variables: "</a:t>
          </a:r>
          <a:r>
            <a:rPr lang="en-US" sz="2000" kern="1200" err="1"/>
            <a:t>total_hit_run</a:t>
          </a:r>
          <a:r>
            <a:rPr lang="en-US" sz="2000" kern="1200"/>
            <a:t>", "</a:t>
          </a:r>
          <a:r>
            <a:rPr lang="en-US" sz="2000" kern="1200" err="1"/>
            <a:t>total_registered_owner</a:t>
          </a:r>
          <a:r>
            <a:rPr lang="en-US" sz="2000" kern="1200"/>
            <a:t>", "</a:t>
          </a:r>
          <a:r>
            <a:rPr lang="en-US" sz="2000" kern="1200" err="1"/>
            <a:t>total_not_registered</a:t>
          </a:r>
          <a:r>
            <a:rPr lang="en-US" sz="2000" kern="1200"/>
            <a:t>", and "</a:t>
          </a:r>
          <a:r>
            <a:rPr lang="en-US" sz="2000" kern="1200" err="1"/>
            <a:t>total_other_owner</a:t>
          </a:r>
          <a:r>
            <a:rPr lang="en-US" sz="2000" kern="1200"/>
            <a:t>"</a:t>
          </a:r>
        </a:p>
      </dsp:txBody>
      <dsp:txXfrm>
        <a:off x="0" y="0"/>
        <a:ext cx="7161017" cy="1038590"/>
      </dsp:txXfrm>
    </dsp:sp>
    <dsp:sp modelId="{26A13443-6BD0-4887-80A4-5BB12120DE31}">
      <dsp:nvSpPr>
        <dsp:cNvPr id="0" name=""/>
        <dsp:cNvSpPr/>
      </dsp:nvSpPr>
      <dsp:spPr>
        <a:xfrm>
          <a:off x="0" y="1038590"/>
          <a:ext cx="7161017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4F7A6BC-A70A-4FA8-AD1B-8E690C8B22A2}">
      <dsp:nvSpPr>
        <dsp:cNvPr id="0" name=""/>
        <dsp:cNvSpPr/>
      </dsp:nvSpPr>
      <dsp:spPr>
        <a:xfrm>
          <a:off x="0" y="1038590"/>
          <a:ext cx="7161017" cy="1038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used to make predictions on testing data and converted to binary outcomes</a:t>
          </a:r>
        </a:p>
      </dsp:txBody>
      <dsp:txXfrm>
        <a:off x="0" y="1038590"/>
        <a:ext cx="7161017" cy="1038590"/>
      </dsp:txXfrm>
    </dsp:sp>
    <dsp:sp modelId="{1632DD04-B6E2-49C1-9A54-61D9507135B3}">
      <dsp:nvSpPr>
        <dsp:cNvPr id="0" name=""/>
        <dsp:cNvSpPr/>
      </dsp:nvSpPr>
      <dsp:spPr>
        <a:xfrm>
          <a:off x="0" y="2077180"/>
          <a:ext cx="7161017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5B3560B-1746-4D9B-84C2-C659AD2C0BAC}">
      <dsp:nvSpPr>
        <dsp:cNvPr id="0" name=""/>
        <dsp:cNvSpPr/>
      </dsp:nvSpPr>
      <dsp:spPr>
        <a:xfrm>
          <a:off x="0" y="2077180"/>
          <a:ext cx="7161017" cy="1038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Accuracy calculated by comparing predicted binary outcomes to actual </a:t>
          </a:r>
          <a:r>
            <a:rPr lang="en-US" sz="2000" kern="1200" dirty="0" err="1"/>
            <a:t>fatals</a:t>
          </a:r>
          <a:r>
            <a:rPr lang="en-US" sz="2000" kern="1200" dirty="0"/>
            <a:t> in testing data</a:t>
          </a:r>
        </a:p>
      </dsp:txBody>
      <dsp:txXfrm>
        <a:off x="0" y="2077180"/>
        <a:ext cx="7161017" cy="1038590"/>
      </dsp:txXfrm>
    </dsp:sp>
    <dsp:sp modelId="{350B6D7D-8A3C-43BE-B64F-A7EFDC67DD21}">
      <dsp:nvSpPr>
        <dsp:cNvPr id="0" name=""/>
        <dsp:cNvSpPr/>
      </dsp:nvSpPr>
      <dsp:spPr>
        <a:xfrm>
          <a:off x="0" y="3115770"/>
          <a:ext cx="7161017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24E242E-730D-4A07-9486-D820DC96D82B}">
      <dsp:nvSpPr>
        <dsp:cNvPr id="0" name=""/>
        <dsp:cNvSpPr/>
      </dsp:nvSpPr>
      <dsp:spPr>
        <a:xfrm>
          <a:off x="0" y="3115770"/>
          <a:ext cx="7161017" cy="1038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accuracy of the model was found to be 0.9421168, meaning that it has a high accuracy rate of 94.2% in making predictions.</a:t>
          </a:r>
        </a:p>
      </dsp:txBody>
      <dsp:txXfrm>
        <a:off x="0" y="3115770"/>
        <a:ext cx="7161017" cy="10385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C2195-3980-9B46-B947-525EC69698AC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56580-A32E-304E-A198-28784C789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0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Briefly explain the purpose of the presentation, which is to analyze the Fatality Analysis Reporting Systems (FARS) data set.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Mention that this data set contains information on fatal motor vehicle accidents in each of the 50 states, with 185426 observations and 56 variables.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56580-A32E-304E-A198-28784C7892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94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56580-A32E-304E-A198-28784C7892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24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Provide a brief overview of the data set, including the number of observations and variables.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Mention the types of data included in the data set, such as quantitative types of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Highlight the main questions you will be answering in your analysis.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56580-A32E-304E-A198-28784C7892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58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Discuss the steps you took to clean and prepare the data for analysis.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Explain any missing values, outliers, and other data issues that you addressed.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Mention any data transformations or feature engineering you performed.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56580-A32E-304E-A198-28784C7892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18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Present visualizations and statistics to help you understand the distribution of the data and relationships between variables.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Use plots such as histograms, scatter plots, and box plots to visualize the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Use measures such as mean, median, and standard deviation to describe the central tendency and spread of the data.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56580-A32E-304E-A198-28784C7892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11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Discuss the models you used to analyze the data, such as regression models, classification models, or clustering models.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Explain the reasons for choosing the specific models, such as the type of data and the research questions.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Present the results of the models, including the accuracy and the key findings.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56580-A32E-304E-A198-28784C7892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1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Discuss the evaluation metrics used to assess the performance of the models, such as R-squared, accuracy, F1 score, or AUC.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Explain the results of the model evaluation and the strengths and weaknesses of the models.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Provide suggestions for improving the models, such as adding or removing features, changing the model type, or fine-tuning the parameters.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56580-A32E-304E-A198-28784C7892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47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Discuss the evaluation metrics used to assess the performance of the models, such as R-squared, accuracy, F1 score, or AUC.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Explain the results of the model evaluation and the strengths and weaknesses of the models.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Provide suggestions for improving the models, such as adding or removing features, changing the model type, or fine-tuning the parameters.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56580-A32E-304E-A198-28784C7892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587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Summarize the key findings from your analysis.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Mention the main contributions and limitations of your work.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Provide recommendations for future work based on your results.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56580-A32E-304E-A198-28784C7892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09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56580-A32E-304E-A198-28784C7892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16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7EA4-C373-B74C-ADF8-9D766F15EC01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727F-7B1E-0348-B3E1-3708E2BC0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55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7EA4-C373-B74C-ADF8-9D766F15EC01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727F-7B1E-0348-B3E1-3708E2BC0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17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7EA4-C373-B74C-ADF8-9D766F15EC01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727F-7B1E-0348-B3E1-3708E2BC0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44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0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724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38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2/13/2023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87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2/13/2023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26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2/13/2023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105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255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47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7EA4-C373-B74C-ADF8-9D766F15EC01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727F-7B1E-0348-B3E1-3708E2BC0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869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73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643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3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7EA4-C373-B74C-ADF8-9D766F15EC01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727F-7B1E-0348-B3E1-3708E2BC0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1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7EA4-C373-B74C-ADF8-9D766F15EC01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727F-7B1E-0348-B3E1-3708E2BC0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798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7EA4-C373-B74C-ADF8-9D766F15EC01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727F-7B1E-0348-B3E1-3708E2BC0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23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7EA4-C373-B74C-ADF8-9D766F15EC01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727F-7B1E-0348-B3E1-3708E2BC0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18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7EA4-C373-B74C-ADF8-9D766F15EC01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727F-7B1E-0348-B3E1-3708E2BC0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24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7EA4-C373-B74C-ADF8-9D766F15EC01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727F-7B1E-0348-B3E1-3708E2BC0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72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7EA4-C373-B74C-ADF8-9D766F15EC01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727F-7B1E-0348-B3E1-3708E2BC0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65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C7EA4-C373-B74C-ADF8-9D766F15EC01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B727F-7B1E-0348-B3E1-3708E2BC0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2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364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6" r:id="rId6"/>
    <p:sldLayoutId id="2147483821" r:id="rId7"/>
    <p:sldLayoutId id="2147483822" r:id="rId8"/>
    <p:sldLayoutId id="2147483823" r:id="rId9"/>
    <p:sldLayoutId id="2147483825" r:id="rId10"/>
    <p:sldLayoutId id="214748382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0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basics.education.uconn.edu/anova_regression_and_chi-square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thda.com/english/wiki/correlation-test-between-two-variables-in-r" TargetMode="External"/><Relationship Id="rId4" Type="http://schemas.openxmlformats.org/officeDocument/2006/relationships/hyperlink" Target="https://www.r-bloggers.com/2021/05/lasso-regression-model-with-r-code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E309-15E8-2767-CF2A-2737E0BB6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2428" y="2119322"/>
            <a:ext cx="4859572" cy="2619355"/>
          </a:xfrm>
        </p:spPr>
        <p:txBody>
          <a:bodyPr>
            <a:normAutofit/>
          </a:bodyPr>
          <a:lstStyle/>
          <a:p>
            <a:pPr algn="r"/>
            <a:r>
              <a:rPr lang="en-US" sz="4400" b="1"/>
              <a:t>FATALITY ANALYSIS REPORTING SYSTEMS(FARS)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17B7B-DB90-73E1-894D-B33D2D0C6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9885" y="5112327"/>
            <a:ext cx="4426587" cy="15655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r"/>
            <a:r>
              <a:rPr lang="en-US" b="1"/>
              <a:t>Guide by:</a:t>
            </a:r>
            <a:r>
              <a:rPr lang="en-US"/>
              <a:t> Prof. Roy Wada</a:t>
            </a:r>
          </a:p>
          <a:p>
            <a:pPr algn="r"/>
            <a:r>
              <a:rPr lang="en-US" b="1"/>
              <a:t>Prepared by:</a:t>
            </a:r>
            <a:r>
              <a:rPr lang="en-US"/>
              <a:t> Vartika Joshi</a:t>
            </a:r>
          </a:p>
          <a:p>
            <a:pPr algn="r"/>
            <a:r>
              <a:rPr lang="en-US"/>
              <a:t>Sayali Kolte</a:t>
            </a:r>
            <a:endParaRPr lang="en-US">
              <a:cs typeface="Calibri"/>
            </a:endParaRPr>
          </a:p>
          <a:p>
            <a:pPr algn="r"/>
            <a:r>
              <a:rPr lang="en-US" err="1"/>
              <a:t>Qiaojia</a:t>
            </a:r>
            <a:r>
              <a:rPr lang="en-US"/>
              <a:t> Liu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FE0928-A539-C8DE-8358-2CD886A278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" r="14475" b="-1"/>
          <a:stretch/>
        </p:blipFill>
        <p:spPr bwMode="auto">
          <a:xfrm>
            <a:off x="-2192" y="10"/>
            <a:ext cx="8436340" cy="6857990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342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25231-02AD-8BE0-B526-0FF83609B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en-US">
                <a:latin typeface="Avenir Next LT Pro"/>
              </a:rPr>
              <a:t>MODEL DEVELOPMENT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4C94C-BE7A-36C8-B19E-0A4A4D959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400" b="0" i="0">
                <a:effectLst/>
                <a:latin typeface="Söhne"/>
                <a:ea typeface="等线"/>
              </a:rPr>
              <a:t>Chi-square (χ²) is a statistical test used to determine the association between two categorical variables. It determines whether there is a significant difference between the expected and observed frequencies of categorical data.</a:t>
            </a:r>
            <a:r>
              <a:rPr lang="en-US" altLang="zh-CN" sz="2400">
                <a:latin typeface="Söhne"/>
                <a:ea typeface="等线"/>
              </a:rPr>
              <a:t> </a:t>
            </a:r>
            <a:endParaRPr lang="en-US" altLang="zh-CN" sz="2400" b="0" i="0">
              <a:effectLst/>
              <a:latin typeface="Söhne"/>
            </a:endParaRPr>
          </a:p>
          <a:p>
            <a:pPr marL="0" indent="0">
              <a:buNone/>
            </a:pPr>
            <a:r>
              <a:rPr lang="en-US" altLang="zh-CN" sz="2400">
                <a:latin typeface="Söhne"/>
                <a:ea typeface="等线"/>
              </a:rPr>
              <a:t>Observation: </a:t>
            </a:r>
            <a:r>
              <a:rPr lang="en-US" altLang="zh-CN" sz="2400" b="1">
                <a:ea typeface="+mn-lt"/>
                <a:cs typeface="+mn-lt"/>
              </a:rPr>
              <a:t>What factors contribute to the number of fatalities in car accidents?</a:t>
            </a:r>
            <a:endParaRPr lang="en-US" altLang="zh-CN" sz="2400" b="1"/>
          </a:p>
          <a:p>
            <a:pPr marL="0" indent="0">
              <a:buNone/>
            </a:pPr>
            <a:endParaRPr lang="en-US" altLang="zh-CN" sz="2400" b="0" i="0">
              <a:effectLst/>
              <a:latin typeface="Söhne"/>
            </a:endParaRPr>
          </a:p>
          <a:p>
            <a:pPr marL="0" indent="0">
              <a:buNone/>
            </a:pPr>
            <a:endParaRPr lang="en-US" sz="2400">
              <a:ea typeface="+mn-lt"/>
              <a:cs typeface="+mn-lt"/>
            </a:endParaRPr>
          </a:p>
        </p:txBody>
      </p:sp>
      <p:pic>
        <p:nvPicPr>
          <p:cNvPr id="30" name="Picture 21" descr="Chemical formulae are written on paper">
            <a:extLst>
              <a:ext uri="{FF2B5EF4-FFF2-40B4-BE49-F238E27FC236}">
                <a16:creationId xmlns:a16="http://schemas.microsoft.com/office/drawing/2014/main" id="{21E093BC-1C63-B2DB-7BB8-0489B6570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44" r="31200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2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904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9B38642C-62C4-4E31-A5D3-BB1DD8CA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583" cy="6858478"/>
          </a:xfrm>
          <a:custGeom>
            <a:avLst/>
            <a:gdLst>
              <a:gd name="connsiteX0" fmla="*/ 0 w 8663583"/>
              <a:gd name="connsiteY0" fmla="*/ 0 h 6858478"/>
              <a:gd name="connsiteX1" fmla="*/ 480486 w 8663583"/>
              <a:gd name="connsiteY1" fmla="*/ 0 h 6858478"/>
              <a:gd name="connsiteX2" fmla="*/ 4415403 w 8663583"/>
              <a:gd name="connsiteY2" fmla="*/ 0 h 6858478"/>
              <a:gd name="connsiteX3" fmla="*/ 5481631 w 8663583"/>
              <a:gd name="connsiteY3" fmla="*/ 0 h 6858478"/>
              <a:gd name="connsiteX4" fmla="*/ 5487208 w 8663583"/>
              <a:gd name="connsiteY4" fmla="*/ 0 h 6858478"/>
              <a:gd name="connsiteX5" fmla="*/ 8663583 w 8663583"/>
              <a:gd name="connsiteY5" fmla="*/ 6858478 h 6858478"/>
              <a:gd name="connsiteX6" fmla="*/ 1239028 w 8663583"/>
              <a:gd name="connsiteY6" fmla="*/ 6858478 h 6858478"/>
              <a:gd name="connsiteX7" fmla="*/ 1239288 w 8663583"/>
              <a:gd name="connsiteY7" fmla="*/ 6857916 h 6858478"/>
              <a:gd name="connsiteX8" fmla="*/ 480486 w 8663583"/>
              <a:gd name="connsiteY8" fmla="*/ 6857916 h 6858478"/>
              <a:gd name="connsiteX9" fmla="*/ 480486 w 8663583"/>
              <a:gd name="connsiteY9" fmla="*/ 6858000 h 6858478"/>
              <a:gd name="connsiteX10" fmla="*/ 0 w 8663583"/>
              <a:gd name="connsiteY10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3583" h="6858478">
                <a:moveTo>
                  <a:pt x="0" y="0"/>
                </a:moveTo>
                <a:lnTo>
                  <a:pt x="480486" y="0"/>
                </a:lnTo>
                <a:lnTo>
                  <a:pt x="4415403" y="0"/>
                </a:lnTo>
                <a:lnTo>
                  <a:pt x="5481631" y="0"/>
                </a:lnTo>
                <a:lnTo>
                  <a:pt x="5487208" y="0"/>
                </a:lnTo>
                <a:lnTo>
                  <a:pt x="8663583" y="6858478"/>
                </a:lnTo>
                <a:lnTo>
                  <a:pt x="1239028" y="6858478"/>
                </a:lnTo>
                <a:lnTo>
                  <a:pt x="1239288" y="6857916"/>
                </a:lnTo>
                <a:lnTo>
                  <a:pt x="480486" y="6857916"/>
                </a:lnTo>
                <a:lnTo>
                  <a:pt x="4804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A9F66240-8C38-4069-A5C9-2D3FCD97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234957" cy="6858478"/>
          </a:xfrm>
          <a:custGeom>
            <a:avLst/>
            <a:gdLst>
              <a:gd name="connsiteX0" fmla="*/ 156905 w 8234957"/>
              <a:gd name="connsiteY0" fmla="*/ 0 h 6858478"/>
              <a:gd name="connsiteX1" fmla="*/ 3986777 w 8234957"/>
              <a:gd name="connsiteY1" fmla="*/ 0 h 6858478"/>
              <a:gd name="connsiteX2" fmla="*/ 5053005 w 8234957"/>
              <a:gd name="connsiteY2" fmla="*/ 0 h 6858478"/>
              <a:gd name="connsiteX3" fmla="*/ 5058582 w 8234957"/>
              <a:gd name="connsiteY3" fmla="*/ 0 h 6858478"/>
              <a:gd name="connsiteX4" fmla="*/ 8234957 w 8234957"/>
              <a:gd name="connsiteY4" fmla="*/ 6858478 h 6858478"/>
              <a:gd name="connsiteX5" fmla="*/ 810402 w 8234957"/>
              <a:gd name="connsiteY5" fmla="*/ 6858478 h 6858478"/>
              <a:gd name="connsiteX6" fmla="*/ 810662 w 8234957"/>
              <a:gd name="connsiteY6" fmla="*/ 6857916 h 6858478"/>
              <a:gd name="connsiteX7" fmla="*/ 156905 w 8234957"/>
              <a:gd name="connsiteY7" fmla="*/ 6857916 h 6858478"/>
              <a:gd name="connsiteX8" fmla="*/ 156905 w 8234957"/>
              <a:gd name="connsiteY8" fmla="*/ 6858478 h 6858478"/>
              <a:gd name="connsiteX9" fmla="*/ 0 w 8234957"/>
              <a:gd name="connsiteY9" fmla="*/ 6858478 h 6858478"/>
              <a:gd name="connsiteX10" fmla="*/ 0 w 8234957"/>
              <a:gd name="connsiteY10" fmla="*/ 479 h 6858478"/>
              <a:gd name="connsiteX11" fmla="*/ 156905 w 8234957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34957" h="6858478">
                <a:moveTo>
                  <a:pt x="156905" y="0"/>
                </a:moveTo>
                <a:lnTo>
                  <a:pt x="3986777" y="0"/>
                </a:lnTo>
                <a:lnTo>
                  <a:pt x="5053005" y="0"/>
                </a:lnTo>
                <a:lnTo>
                  <a:pt x="5058582" y="0"/>
                </a:lnTo>
                <a:lnTo>
                  <a:pt x="8234957" y="6858478"/>
                </a:lnTo>
                <a:lnTo>
                  <a:pt x="810402" y="6858478"/>
                </a:lnTo>
                <a:lnTo>
                  <a:pt x="810662" y="6857916"/>
                </a:lnTo>
                <a:lnTo>
                  <a:pt x="156905" y="6857916"/>
                </a:lnTo>
                <a:lnTo>
                  <a:pt x="156905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15690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84AA6-2A59-121B-DAFB-DCE5D2F76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4378881" cy="1325563"/>
          </a:xfrm>
        </p:spPr>
        <p:txBody>
          <a:bodyPr>
            <a:normAutofit/>
          </a:bodyPr>
          <a:lstStyle/>
          <a:p>
            <a:r>
              <a:rPr lang="en-US">
                <a:latin typeface="Avenir Next LT Pro"/>
              </a:rPr>
              <a:t>MODEL EVALUATION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0B458-67C4-6FE4-BCB1-B7AA9FC47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0824"/>
            <a:ext cx="5076090" cy="415137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latin typeface="Avenir Next LT Pro"/>
              </a:rPr>
              <a:t>C</a:t>
            </a:r>
            <a:r>
              <a:rPr lang="en-US" altLang="zh-CN" sz="2000">
                <a:latin typeface="Avenir Next LT Pro"/>
              </a:rPr>
              <a:t>hi-square method:</a:t>
            </a:r>
          </a:p>
          <a:p>
            <a:r>
              <a:rPr lang="en-US" altLang="zh-CN" sz="2000">
                <a:latin typeface="Avenir Next LT Pro"/>
              </a:rPr>
              <a:t>X = </a:t>
            </a:r>
            <a:r>
              <a:rPr lang="en-US" altLang="zh-CN" sz="2000" err="1">
                <a:latin typeface="Avenir Next LT Pro"/>
              </a:rPr>
              <a:t>st_case</a:t>
            </a:r>
            <a:endParaRPr lang="en-US" altLang="zh-CN" sz="2000">
              <a:latin typeface="Avenir Next LT Pro"/>
            </a:endParaRPr>
          </a:p>
          <a:p>
            <a:r>
              <a:rPr lang="en-US" altLang="zh-CN" sz="2000">
                <a:latin typeface="Avenir Next LT Pro"/>
              </a:rPr>
              <a:t>Y= </a:t>
            </a:r>
            <a:r>
              <a:rPr lang="en-US" altLang="zh-CN" sz="2000" err="1">
                <a:latin typeface="Avenir Next LT Pro"/>
              </a:rPr>
              <a:t>drunk_dr</a:t>
            </a:r>
            <a:r>
              <a:rPr lang="en-US" altLang="zh-CN" sz="2000">
                <a:latin typeface="Avenir Next LT Pro"/>
              </a:rPr>
              <a:t> </a:t>
            </a:r>
          </a:p>
          <a:p>
            <a:pPr marL="0" indent="0">
              <a:buNone/>
            </a:pPr>
            <a:endParaRPr lang="en-US" sz="2000">
              <a:latin typeface="Avenir Next LT Pro"/>
            </a:endParaRPr>
          </a:p>
          <a:p>
            <a:pPr marL="0" indent="0">
              <a:buNone/>
            </a:pPr>
            <a:r>
              <a:rPr lang="en-US" sz="2000">
                <a:latin typeface="Avenir Next LT Pro"/>
              </a:rPr>
              <a:t>Finding: At least one mean is different from the others.</a:t>
            </a:r>
          </a:p>
        </p:txBody>
      </p:sp>
      <p:pic>
        <p:nvPicPr>
          <p:cNvPr id="8" name="图片 7" descr="文本&#10;&#10;中度可信度描述已自动生成">
            <a:extLst>
              <a:ext uri="{FF2B5EF4-FFF2-40B4-BE49-F238E27FC236}">
                <a16:creationId xmlns:a16="http://schemas.microsoft.com/office/drawing/2014/main" id="{39CB3197-7B6F-A725-63B2-DEE587EBE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802" y="1226995"/>
            <a:ext cx="4772455" cy="1096648"/>
          </a:xfrm>
          <a:prstGeom prst="rect">
            <a:avLst/>
          </a:prstGeom>
        </p:spPr>
      </p:pic>
      <p:pic>
        <p:nvPicPr>
          <p:cNvPr id="4" name="Picture 4" descr="Free Images : pedestrian, road, traffic, street, car, night, driving ...">
            <a:extLst>
              <a:ext uri="{FF2B5EF4-FFF2-40B4-BE49-F238E27FC236}">
                <a16:creationId xmlns:a16="http://schemas.microsoft.com/office/drawing/2014/main" id="{42E89C3E-FE48-F625-845C-F53721A7B8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8311"/>
          <a:stretch/>
        </p:blipFill>
        <p:spPr>
          <a:xfrm>
            <a:off x="10121861" y="3429000"/>
            <a:ext cx="1757396" cy="241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51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7263C-3D25-7F0C-0434-F18960BDD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en-US" sz="3600" b="1">
                <a:latin typeface="Avenir Next LT Pro"/>
                <a:ea typeface="+mj-lt"/>
                <a:cs typeface="+mj-lt"/>
              </a:rPr>
              <a:t>MODEL DEVELOPMENT 2</a:t>
            </a:r>
            <a:endParaRPr lang="en-US"/>
          </a:p>
          <a:p>
            <a:pPr algn="ctr"/>
            <a:endParaRPr lang="en-US" sz="3600" b="1">
              <a:latin typeface="Avenir Next LT Pro"/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7220E-8A19-19E2-64A2-CA032B8E0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17" y="1782981"/>
            <a:ext cx="5647402" cy="437241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sz="2400">
                <a:latin typeface="Avenir Next LT Pro"/>
                <a:ea typeface="+mn-lt"/>
                <a:cs typeface="+mn-lt"/>
              </a:rPr>
              <a:t>Random Forest Regression is a type of ensemble machine learning method that uses a combination of decision trees to make predictions</a:t>
            </a:r>
            <a:endParaRPr lang="en-US" sz="2400">
              <a:ea typeface="Calibri"/>
              <a:cs typeface="Calibri"/>
            </a:endParaRPr>
          </a:p>
          <a:p>
            <a:pPr algn="just"/>
            <a:r>
              <a:rPr lang="en-US" sz="2400" b="1">
                <a:latin typeface="Avenir Next LT Pro"/>
                <a:ea typeface="+mn-lt"/>
                <a:cs typeface="+mn-lt"/>
              </a:rPr>
              <a:t>Observation:</a:t>
            </a:r>
            <a:r>
              <a:rPr lang="en-US" sz="2400">
                <a:latin typeface="Avenir Next LT Pro"/>
                <a:ea typeface="+mn-lt"/>
                <a:cs typeface="+mn-lt"/>
              </a:rPr>
              <a:t> Predict the number of </a:t>
            </a:r>
            <a:r>
              <a:rPr lang="en-US" sz="2400" err="1">
                <a:latin typeface="Avenir Next LT Pro"/>
                <a:ea typeface="+mn-lt"/>
                <a:cs typeface="+mn-lt"/>
              </a:rPr>
              <a:t>fatals</a:t>
            </a:r>
            <a:r>
              <a:rPr lang="en-US" sz="2400">
                <a:latin typeface="Avenir Next LT Pro"/>
                <a:ea typeface="+mn-lt"/>
                <a:cs typeface="+mn-lt"/>
              </a:rPr>
              <a:t> based on total hit-and-run, total registered owners, total not-registered owners, and total other owners.</a:t>
            </a:r>
          </a:p>
          <a:p>
            <a:pPr algn="just"/>
            <a:endParaRPr lang="en-US" sz="2400">
              <a:latin typeface="Avenir Next LT Pro"/>
              <a:ea typeface="+mn-lt"/>
              <a:cs typeface="+mn-lt"/>
            </a:endParaRPr>
          </a:p>
          <a:p>
            <a:pPr algn="just"/>
            <a:endParaRPr lang="en-US" sz="2400">
              <a:latin typeface="Avenir Next LT Pro"/>
              <a:ea typeface="+mn-lt"/>
              <a:cs typeface="+mn-lt"/>
            </a:endParaRPr>
          </a:p>
          <a:p>
            <a:pPr algn="just"/>
            <a:endParaRPr lang="en-US" sz="2400">
              <a:latin typeface="Avenir Next LT Pro"/>
              <a:ea typeface="Calibri"/>
              <a:cs typeface="Calibri"/>
            </a:endParaRPr>
          </a:p>
        </p:txBody>
      </p:sp>
      <p:grpSp>
        <p:nvGrpSpPr>
          <p:cNvPr id="18" name="Group 2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2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4" descr="Graph on document with pen">
            <a:extLst>
              <a:ext uri="{FF2B5EF4-FFF2-40B4-BE49-F238E27FC236}">
                <a16:creationId xmlns:a16="http://schemas.microsoft.com/office/drawing/2014/main" id="{8C7BB504-40EE-2E99-4EB2-D05F0BE21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67" r="5016" b="-3"/>
          <a:stretch/>
        </p:blipFill>
        <p:spPr>
          <a:xfrm>
            <a:off x="5941537" y="1782981"/>
            <a:ext cx="4960777" cy="4361892"/>
          </a:xfrm>
          <a:prstGeom prst="rect">
            <a:avLst/>
          </a:prstGeom>
        </p:spPr>
      </p:pic>
      <p:grpSp>
        <p:nvGrpSpPr>
          <p:cNvPr id="24" name="Group 2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7514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1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6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84AA6-2A59-121B-DAFB-DCE5D2F76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b="1">
                <a:latin typeface="Avenir Next LT Pro"/>
              </a:rPr>
              <a:t>MODEL EVALUATION 2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2ABAEA0F-FDCD-3A08-DA25-6F31EA0F8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07" r="23076" b="3"/>
          <a:stretch/>
        </p:blipFill>
        <p:spPr>
          <a:xfrm>
            <a:off x="480060" y="1537465"/>
            <a:ext cx="3425957" cy="3782589"/>
          </a:xfrm>
          <a:prstGeom prst="rect">
            <a:avLst/>
          </a:prstGeom>
        </p:spPr>
      </p:pic>
      <p:graphicFrame>
        <p:nvGraphicFramePr>
          <p:cNvPr id="104" name="Content Placeholder 2">
            <a:extLst>
              <a:ext uri="{FF2B5EF4-FFF2-40B4-BE49-F238E27FC236}">
                <a16:creationId xmlns:a16="http://schemas.microsoft.com/office/drawing/2014/main" id="{A7FDE8DB-6241-F6FF-0D59-ECC1DD7637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4104048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02505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45259-5965-1F14-FFD3-CA922ECE0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>
                <a:latin typeface="Avenir Next LT Pro"/>
              </a:rPr>
              <a:t>CONCLUSION</a:t>
            </a:r>
          </a:p>
        </p:txBody>
      </p:sp>
      <p:sp>
        <p:nvSpPr>
          <p:cNvPr id="54" name="Content Placeholder 53">
            <a:extLst>
              <a:ext uri="{FF2B5EF4-FFF2-40B4-BE49-F238E27FC236}">
                <a16:creationId xmlns:a16="http://schemas.microsoft.com/office/drawing/2014/main" id="{3A8C2470-1604-FAB6-0BE6-EAE9AC1D3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Calibri"/>
                <a:cs typeface="Calibri"/>
              </a:rPr>
              <a:t>Random Forest Regression analysis- </a:t>
            </a:r>
            <a:r>
              <a:rPr lang="en-US" sz="2000">
                <a:ea typeface="+mn-lt"/>
                <a:cs typeface="+mn-lt"/>
              </a:rPr>
              <a:t>The result of the accuracy calculation is 0.9421168, indicating that the model has a high accuracy in making predictions, with a 94.2% correct rate.</a:t>
            </a:r>
          </a:p>
          <a:p>
            <a:r>
              <a:rPr lang="en-US" sz="2000"/>
              <a:t>(ANOVA and Chi-square), </a:t>
            </a:r>
            <a:r>
              <a:rPr lang="en-US" sz="2000">
                <a:ea typeface="+mn-lt"/>
                <a:cs typeface="+mn-lt"/>
              </a:rPr>
              <a:t>T</a:t>
            </a:r>
            <a:r>
              <a:rPr lang="en-US" altLang="zh-CN" sz="2000">
                <a:ea typeface="+mn-lt"/>
                <a:cs typeface="+mn-lt"/>
              </a:rPr>
              <a:t>here is no difference in the mean number of fatalities between different levels of drunk driving.</a:t>
            </a:r>
            <a:endParaRPr lang="en-US"/>
          </a:p>
          <a:p>
            <a:r>
              <a:rPr lang="en-US" altLang="zh-CN" sz="2000">
                <a:ea typeface="+mn-lt"/>
                <a:cs typeface="+mn-lt"/>
              </a:rPr>
              <a:t>(correlation tests), There is a positive correlation between the number of previous accidents and the likelihood of a driver being involved in a fatal accident.</a:t>
            </a:r>
          </a:p>
          <a:p>
            <a:r>
              <a:rPr lang="en-US" altLang="zh-CN" sz="2000">
                <a:ea typeface="+mn-lt"/>
                <a:cs typeface="+mn-lt"/>
              </a:rPr>
              <a:t>The histogram shows that  Hit-and-runs are rare.</a:t>
            </a:r>
            <a:endParaRPr lang="en-US" altLang="zh-CN" sz="2000"/>
          </a:p>
          <a:p>
            <a:endParaRPr lang="en-US" sz="2000"/>
          </a:p>
        </p:txBody>
      </p:sp>
      <p:pic>
        <p:nvPicPr>
          <p:cNvPr id="56" name="Picture 55" descr="Light bulb on yellow background with sketched light beams and cord">
            <a:extLst>
              <a:ext uri="{FF2B5EF4-FFF2-40B4-BE49-F238E27FC236}">
                <a16:creationId xmlns:a16="http://schemas.microsoft.com/office/drawing/2014/main" id="{94950460-D87A-9272-B42D-EE7B4109B2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4" r="708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5E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467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C6F52E-09AD-C145-EDBB-F963A7AEF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>
                <a:latin typeface="Avenir Next LT Pro Light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7F92A-305B-BE28-9007-2FB5F32BAF6E}"/>
              </a:ext>
            </a:extLst>
          </p:cNvPr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[1] ANOVA, regression, and Chi-square. Educational Research Basics by Del Siegle. (2015, June 14). Retrieved February 4, 2023, from </a:t>
            </a:r>
            <a:r>
              <a:rPr lang="en-US" sz="2000">
                <a:hlinkClick r:id="rId3"/>
              </a:rPr>
              <a:t>https://researchbasics.education.uconn.edu/anova_regression_and_chi-square/</a:t>
            </a:r>
            <a:endParaRPr lang="en-US" sz="2000">
              <a:cs typeface="Calibri" panose="020F0502020204030204"/>
            </a:endParaRPr>
          </a:p>
          <a:p>
            <a:pPr marL="571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[2] Lasso regression model with R code: R-bloggers. R. (2021, May 19). Retrieved February 4, 2023, from </a:t>
            </a:r>
            <a:r>
              <a:rPr lang="en-US" sz="2000">
                <a:hlinkClick r:id="rId4"/>
              </a:rPr>
              <a:t>https://www.r-bloggers.com/2021/05/lasso-regression-model-with-r-code/</a:t>
            </a:r>
            <a:endParaRPr lang="en-US" sz="2000">
              <a:cs typeface="Calibri" panose="020F0502020204030204"/>
            </a:endParaRPr>
          </a:p>
          <a:p>
            <a:pPr marL="571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[3] Correlation Test between two variables in R. STHDA. (n.d.). Retrieved February 4, 2023, from </a:t>
            </a:r>
            <a:r>
              <a:rPr lang="en-US" sz="2000">
                <a:hlinkClick r:id="rId5"/>
              </a:rPr>
              <a:t>http://www.sthda.com/english/wiki/correlation-test-between-two-variables-in-r</a:t>
            </a:r>
            <a:endParaRPr lang="en-US" sz="2000">
              <a:cs typeface="Calibri" panose="020F0502020204030204"/>
            </a:endParaRPr>
          </a:p>
          <a:p>
            <a:pPr marL="571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571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93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Aerial view of a highway near the ocean">
            <a:extLst>
              <a:ext uri="{FF2B5EF4-FFF2-40B4-BE49-F238E27FC236}">
                <a16:creationId xmlns:a16="http://schemas.microsoft.com/office/drawing/2014/main" id="{B7A9B96B-0812-B40F-F623-AFDB7A959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" t="21709" r="1314" b="94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ED49FE6D-E54D-4A15-9572-966ED42F8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1489"/>
            <a:ext cx="12192000" cy="2077327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4FA46-CB06-6120-3D00-631E39BDF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88" y="4337523"/>
            <a:ext cx="10918056" cy="1327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THANK YOU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FC8083-BBFA-464C-A805-4E844F66B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4149692"/>
            <a:ext cx="12188824" cy="0"/>
          </a:xfrm>
          <a:prstGeom prst="line">
            <a:avLst/>
          </a:prstGeom>
          <a:ln w="50800">
            <a:solidFill>
              <a:schemeClr val="bg1">
                <a:alpha val="9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7DF9911-4A37-4096-BE25-0CCCFEC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5711486"/>
            <a:ext cx="27432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C752BC6-CDD2-4020-8DCF-B5E813CD3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426067"/>
            <a:ext cx="12188824" cy="0"/>
          </a:xfrm>
          <a:prstGeom prst="line">
            <a:avLst/>
          </a:prstGeom>
          <a:ln w="50800">
            <a:solidFill>
              <a:schemeClr val="bg1">
                <a:alpha val="9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15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5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Free stock photo of accident, crime, criminal">
            <a:extLst>
              <a:ext uri="{FF2B5EF4-FFF2-40B4-BE49-F238E27FC236}">
                <a16:creationId xmlns:a16="http://schemas.microsoft.com/office/drawing/2014/main" id="{2204EDA9-F53B-8E3D-C21B-E643801E24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346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1AEBE0-6593-57BC-93D7-F29FEEECE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74" y="1065862"/>
            <a:ext cx="4154239" cy="4726276"/>
          </a:xfrm>
        </p:spPr>
        <p:txBody>
          <a:bodyPr>
            <a:normAutofit/>
          </a:bodyPr>
          <a:lstStyle/>
          <a:p>
            <a:pPr algn="r"/>
            <a:r>
              <a:rPr lang="en-US" sz="3700" b="1">
                <a:solidFill>
                  <a:srgbClr val="FFFFFF"/>
                </a:solidFill>
                <a:latin typeface="Avenir Next LT Pro"/>
              </a:rPr>
              <a:t>INTRODUCTION</a:t>
            </a:r>
          </a:p>
        </p:txBody>
      </p:sp>
      <p:cxnSp>
        <p:nvCxnSpPr>
          <p:cNvPr id="68" name="Straight Connector 6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7AEC4B2-F8C7-B7E1-0331-D7BE7B8D5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939"/>
            <a:ext cx="6822986" cy="6854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just">
              <a:buNone/>
            </a:pPr>
            <a:r>
              <a:rPr lang="en-US" sz="2000">
                <a:solidFill>
                  <a:srgbClr val="FFFFFF"/>
                </a:solidFill>
                <a:latin typeface="Avenir Next LT Pro"/>
                <a:ea typeface="+mn-lt"/>
                <a:cs typeface="+mn-lt"/>
              </a:rPr>
              <a:t>The objective of this project is to analyze a traffic accident dataset and uncover insights into the causes and factors that contribute to accidents. </a:t>
            </a:r>
            <a:endParaRPr lang="en-US" sz="2000">
              <a:latin typeface="Avenir Next LT Pro"/>
              <a:cs typeface="Calibri"/>
            </a:endParaRPr>
          </a:p>
          <a:p>
            <a:pPr marL="0" indent="0" algn="just">
              <a:buNone/>
            </a:pPr>
            <a:endParaRPr lang="en-US" sz="2000">
              <a:solidFill>
                <a:srgbClr val="FFFFFF"/>
              </a:solidFill>
              <a:latin typeface="Avenir Next LT Pro"/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2000">
                <a:solidFill>
                  <a:srgbClr val="FFFFFF"/>
                </a:solidFill>
                <a:latin typeface="Avenir Next LT Pro"/>
                <a:ea typeface="+mn-lt"/>
                <a:cs typeface="+mn-lt"/>
              </a:rPr>
              <a:t>The project used data from the US National Highway Traffic Safety Administration's Fatality Analysis Reporting System (NHTSA-FARS) to examine the relationships between various demographic, behavioral, and environmental factors and the likelihood of a fatal traffic accident occurring.</a:t>
            </a:r>
          </a:p>
          <a:p>
            <a:pPr marL="0" indent="0" algn="just">
              <a:buNone/>
            </a:pPr>
            <a:endParaRPr lang="en-US" sz="2000">
              <a:solidFill>
                <a:srgbClr val="FFFFFF"/>
              </a:solidFill>
              <a:latin typeface="Avenir Next LT Pro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  <a:latin typeface="Avenir Next LT Pro"/>
                <a:ea typeface="+mn-lt"/>
                <a:cs typeface="+mn-lt"/>
              </a:rPr>
              <a:t>Two methods were used in this analysis: descriptive statistics and regression analysis. </a:t>
            </a: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  <a:latin typeface="Avenir Next LT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842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Why Data Can Be Fallible - Tekedia">
            <a:extLst>
              <a:ext uri="{FF2B5EF4-FFF2-40B4-BE49-F238E27FC236}">
                <a16:creationId xmlns:a16="http://schemas.microsoft.com/office/drawing/2014/main" id="{492812F3-4EEF-A00C-8DB1-53E56579FAB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ectangle 2106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18119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0768E7-3130-3573-9BB9-0A17B8BC0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6511" y="958482"/>
            <a:ext cx="6784259" cy="7560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100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/>
              </a:rPr>
              <a:t>DATA OVERVIEW</a:t>
            </a:r>
            <a:br>
              <a:rPr lang="en-US" sz="4100">
                <a:latin typeface="Avenir Next LT Pro"/>
              </a:rPr>
            </a:br>
            <a:br>
              <a:rPr lang="en-US" sz="4100">
                <a:latin typeface="Avenir Next LT Pro"/>
              </a:rPr>
            </a:br>
            <a:endParaRPr lang="en-US" sz="4100">
              <a:solidFill>
                <a:schemeClr val="tx1">
                  <a:lumMod val="85000"/>
                  <a:lumOff val="15000"/>
                </a:schemeClr>
              </a:solidFill>
              <a:latin typeface="Avenir Next LT Pro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10461C-3323-1A8B-B756-06AEEA876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36513" y="1260177"/>
            <a:ext cx="6784259" cy="493901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endParaRPr lang="en-US" sz="1800">
              <a:latin typeface="Avenir Next LT Pro"/>
              <a:cs typeface="Calibri"/>
            </a:endParaRPr>
          </a:p>
          <a:p>
            <a:pPr algn="just"/>
            <a:r>
              <a:rPr lang="en-US" sz="1800">
                <a:latin typeface="Avenir Next LT Pro"/>
              </a:rPr>
              <a:t>The data includes information on the location of the accident, the number of vehicles involved, the number of fatalities, and the conditions of the accident (weather, road, etc.)</a:t>
            </a:r>
            <a:endParaRPr lang="en-US" sz="1800">
              <a:latin typeface="Avenir Next LT Pro"/>
              <a:cs typeface="Calibri"/>
            </a:endParaRPr>
          </a:p>
          <a:p>
            <a:pPr algn="just"/>
            <a:r>
              <a:rPr lang="en-US" sz="1800">
                <a:latin typeface="Avenir Next LT Pro"/>
              </a:rPr>
              <a:t>The data also includes information about the drivers involved in the accidents, such as age, gender, and alcohol or drug involvement</a:t>
            </a:r>
            <a:endParaRPr lang="en-US" sz="1800">
              <a:latin typeface="Avenir Next LT Pro"/>
              <a:cs typeface="Calibri"/>
            </a:endParaRPr>
          </a:p>
          <a:p>
            <a:pPr algn="just"/>
            <a:r>
              <a:rPr lang="en-US" sz="1800">
                <a:latin typeface="Avenir Next LT Pro"/>
              </a:rPr>
              <a:t>The data contains information about the year, month, and day of the accidents, as well as the hour and minute of the accident</a:t>
            </a:r>
            <a:endParaRPr lang="en-US" sz="1800">
              <a:latin typeface="Avenir Next LT Pro"/>
              <a:cs typeface="Calibri"/>
            </a:endParaRPr>
          </a:p>
          <a:p>
            <a:pPr algn="just"/>
            <a:r>
              <a:rPr lang="en-US" sz="1800">
                <a:latin typeface="Avenir Next LT Pro"/>
              </a:rPr>
              <a:t>Information is also provided on whether the driver had a valid or invalid license and whether they were involved in speeding or other moving violations.</a:t>
            </a:r>
            <a:endParaRPr lang="en-US" sz="1800">
              <a:latin typeface="Avenir Next LT Pro"/>
              <a:cs typeface="Calibri"/>
            </a:endParaRPr>
          </a:p>
          <a:p>
            <a:pPr algn="just"/>
            <a:r>
              <a:rPr lang="en-US" sz="1800">
                <a:latin typeface="Avenir Next LT Pro"/>
              </a:rPr>
              <a:t>There are 182k rows in the data set .</a:t>
            </a:r>
            <a:endParaRPr lang="en-US" sz="1800">
              <a:latin typeface="Avenir Next LT Pro"/>
              <a:cs typeface="Calibri"/>
            </a:endParaRPr>
          </a:p>
          <a:p>
            <a:pPr algn="just"/>
            <a:endParaRPr lang="en-US" sz="1800">
              <a:latin typeface="Avenir Next LT Pro"/>
              <a:cs typeface="Calibri"/>
            </a:endParaRPr>
          </a:p>
        </p:txBody>
      </p:sp>
      <p:sp>
        <p:nvSpPr>
          <p:cNvPr id="2109" name="Rectangle 2108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1741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7490D-C6D5-0F86-F330-61570107F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7619" y="-3336"/>
            <a:ext cx="9116905" cy="75419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100" b="1">
                <a:latin typeface="Avenir Next LT Pro"/>
              </a:rPr>
              <a:t>DATA CLEANING AND PREPARATION</a:t>
            </a:r>
            <a:endParaRPr lang="en-US" sz="4100" b="1">
              <a:latin typeface="Avenir Next LT Pro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6092C-90D7-032C-497C-E828A012AB0D}"/>
              </a:ext>
            </a:extLst>
          </p:cNvPr>
          <p:cNvSpPr txBox="1"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>
              <a:cs typeface="Calibri" panose="020F0502020204030204"/>
            </a:endParaRPr>
          </a:p>
        </p:txBody>
      </p:sp>
      <p:pic>
        <p:nvPicPr>
          <p:cNvPr id="28" name="Picture 14" descr="close up of man finger on stock market charts">
            <a:extLst>
              <a:ext uri="{FF2B5EF4-FFF2-40B4-BE49-F238E27FC236}">
                <a16:creationId xmlns:a16="http://schemas.microsoft.com/office/drawing/2014/main" id="{16768554-D5BB-DF5E-1FCE-3E4220B76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90" r="39490" b="-1"/>
          <a:stretch/>
        </p:blipFill>
        <p:spPr>
          <a:xfrm>
            <a:off x="20" y="10"/>
            <a:ext cx="3068439" cy="6857990"/>
          </a:xfrm>
          <a:prstGeom prst="rect">
            <a:avLst/>
          </a:prstGeom>
          <a:effectLst/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AB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>
            <a:extLst>
              <a:ext uri="{FF2B5EF4-FFF2-40B4-BE49-F238E27FC236}">
                <a16:creationId xmlns:a16="http://schemas.microsoft.com/office/drawing/2014/main" id="{76B24652-4F6C-38ED-13FA-813E8DE4C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891" y="1408533"/>
            <a:ext cx="2143125" cy="23300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A9B825-E2D1-64C1-170C-45DEEF377A43}"/>
              </a:ext>
            </a:extLst>
          </p:cNvPr>
          <p:cNvSpPr txBox="1"/>
          <p:nvPr/>
        </p:nvSpPr>
        <p:spPr>
          <a:xfrm>
            <a:off x="6196640" y="948906"/>
            <a:ext cx="249447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venir Next LT Pro"/>
                <a:cs typeface="Calibri"/>
              </a:rPr>
              <a:t>Data Inspection</a:t>
            </a:r>
            <a:endParaRPr lang="en-US" sz="2400">
              <a:latin typeface="Avenir Next LT Pr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1C85F-4518-C499-5713-1D45E73F3B54}"/>
              </a:ext>
            </a:extLst>
          </p:cNvPr>
          <p:cNvSpPr txBox="1"/>
          <p:nvPr/>
        </p:nvSpPr>
        <p:spPr>
          <a:xfrm>
            <a:off x="9287772" y="948905"/>
            <a:ext cx="22644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venir Next LT Pro"/>
                <a:cs typeface="Calibri"/>
              </a:rPr>
              <a:t>Data Cleaning</a:t>
            </a:r>
            <a:endParaRPr lang="en-US" sz="2400">
              <a:latin typeface="Avenir Next LT Pro"/>
            </a:endParaRPr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8B1A92BA-F630-E3A3-BDF2-53A4BE6F4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4493" y="4728495"/>
            <a:ext cx="1905000" cy="1905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EAE87A-E993-8AE1-53D7-05EDFD911F4E}"/>
              </a:ext>
            </a:extLst>
          </p:cNvPr>
          <p:cNvSpPr txBox="1"/>
          <p:nvPr/>
        </p:nvSpPr>
        <p:spPr>
          <a:xfrm>
            <a:off x="3569691" y="4268477"/>
            <a:ext cx="30120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venir Next LT Pro"/>
                <a:cs typeface="Calibri"/>
              </a:rPr>
              <a:t>Data Transformation</a:t>
            </a:r>
            <a:endParaRPr lang="en-US" sz="2400">
              <a:latin typeface="Avenir Next LT Pro"/>
            </a:endParaRPr>
          </a:p>
        </p:txBody>
      </p:sp>
      <p:pic>
        <p:nvPicPr>
          <p:cNvPr id="10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1923CE81-C995-379A-F0D9-BB20B7226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2922" y="1718185"/>
            <a:ext cx="1986949" cy="16388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B6529D-16F8-ECCD-8BE5-83D49BA14B9B}"/>
              </a:ext>
            </a:extLst>
          </p:cNvPr>
          <p:cNvSpPr txBox="1"/>
          <p:nvPr/>
        </p:nvSpPr>
        <p:spPr>
          <a:xfrm>
            <a:off x="6262777" y="417806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>
              <a:latin typeface="Avenir Next LT Pro"/>
              <a:cs typeface="Calibri"/>
            </a:endParaRPr>
          </a:p>
        </p:txBody>
      </p:sp>
      <p:pic>
        <p:nvPicPr>
          <p:cNvPr id="14" name="Picture 14" descr="Shape, arrow&#10;&#10;Description automatically generated">
            <a:extLst>
              <a:ext uri="{FF2B5EF4-FFF2-40B4-BE49-F238E27FC236}">
                <a16:creationId xmlns:a16="http://schemas.microsoft.com/office/drawing/2014/main" id="{856688F1-B5F4-C3EF-F33D-EEC1C8F00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117" y="1595438"/>
            <a:ext cx="2143125" cy="21431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EA35EE-FB33-8C4C-49F9-17AA1BD3D66A}"/>
              </a:ext>
            </a:extLst>
          </p:cNvPr>
          <p:cNvSpPr txBox="1"/>
          <p:nvPr/>
        </p:nvSpPr>
        <p:spPr>
          <a:xfrm>
            <a:off x="3042249" y="943154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Avenir Next LT Pro"/>
              </a:rPr>
              <a:t>Data Acquisition</a:t>
            </a:r>
            <a:endParaRPr lang="en-US" sz="2400">
              <a:solidFill>
                <a:srgbClr val="000000"/>
              </a:solidFill>
              <a:latin typeface="Avenir Next LT Pro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3371C7-40B2-0822-4CE0-713960F32B53}"/>
              </a:ext>
            </a:extLst>
          </p:cNvPr>
          <p:cNvSpPr txBox="1"/>
          <p:nvPr/>
        </p:nvSpPr>
        <p:spPr>
          <a:xfrm>
            <a:off x="7792027" y="4178060"/>
            <a:ext cx="34205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venir Next LT Pro"/>
              </a:rPr>
              <a:t>Data Normalization</a:t>
            </a:r>
            <a:endParaRPr lang="en-US" sz="2400">
              <a:latin typeface="Avenir Next LT Pro"/>
              <a:cs typeface="Calibri"/>
            </a:endParaRPr>
          </a:p>
        </p:txBody>
      </p:sp>
      <p:pic>
        <p:nvPicPr>
          <p:cNvPr id="6" name="Picture 11" descr="A picture containing text, seat&#10;&#10;Description automatically generated">
            <a:extLst>
              <a:ext uri="{FF2B5EF4-FFF2-40B4-BE49-F238E27FC236}">
                <a16:creationId xmlns:a16="http://schemas.microsoft.com/office/drawing/2014/main" id="{825C7602-77D9-5400-BDA4-D018552A4A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7866" y="4728105"/>
            <a:ext cx="1901221" cy="190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49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952C-BBE8-E2DF-F0EE-729636BDF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latin typeface="Avenir Next LT Pro"/>
              </a:rPr>
              <a:t>EXPLORATORY DATA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7580BA-E87C-4571-0F4A-9135A3F9D069}"/>
              </a:ext>
            </a:extLst>
          </p:cNvPr>
          <p:cNvSpPr txBox="1"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>
                <a:latin typeface="Avenir Next LT Pro"/>
                <a:cs typeface="Calibri"/>
              </a:rPr>
              <a:t>There are 1,85,426 observations and 56 variables</a:t>
            </a:r>
            <a:endParaRPr lang="en-US" sz="2400">
              <a:solidFill>
                <a:srgbClr val="000000"/>
              </a:solidFill>
              <a:latin typeface="Avenir Next LT Pro"/>
              <a:cs typeface="Calibri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>
                <a:latin typeface="Avenir Next LT Pro"/>
                <a:cs typeface="Calibri"/>
              </a:rPr>
              <a:t>Data set contains qualitative type of data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>
                <a:latin typeface="Avenir Next LT Pro"/>
                <a:cs typeface="Calibri"/>
              </a:rPr>
              <a:t>Ordinal Data - "</a:t>
            </a:r>
            <a:r>
              <a:rPr lang="en-US" sz="2400" err="1">
                <a:latin typeface="Avenir Next LT Pro"/>
                <a:cs typeface="Calibri"/>
              </a:rPr>
              <a:t>day_week</a:t>
            </a:r>
            <a:r>
              <a:rPr lang="en-US" sz="2400">
                <a:latin typeface="Avenir Next LT Pro"/>
                <a:cs typeface="Calibri"/>
              </a:rPr>
              <a:t>" column represents the day of the week and could be considered ordinal, as each day is given a numerical value, where Monday is represented as 1, Tuesday as 2, and so on.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>
                <a:latin typeface="Avenir Next LT Pro"/>
                <a:cs typeface="Calibri"/>
              </a:rPr>
              <a:t>Nominal data – e.g. "</a:t>
            </a:r>
            <a:r>
              <a:rPr lang="en-US" sz="2400" err="1">
                <a:latin typeface="Avenir Next LT Pro"/>
                <a:cs typeface="Calibri"/>
              </a:rPr>
              <a:t>drunk_dr</a:t>
            </a:r>
            <a:r>
              <a:rPr lang="en-US" sz="2400">
                <a:latin typeface="Avenir Next LT Pro"/>
                <a:cs typeface="Calibri"/>
              </a:rPr>
              <a:t>"</a:t>
            </a: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D9764C7F-F59A-DA16-3A86-6CAAADE3FB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76" r="35178"/>
          <a:stretch/>
        </p:blipFill>
        <p:spPr>
          <a:xfrm>
            <a:off x="20" y="10"/>
            <a:ext cx="4442048" cy="6857990"/>
          </a:xfrm>
          <a:prstGeom prst="rect">
            <a:avLst/>
          </a:prstGeom>
          <a:effectLst/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E95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548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4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4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5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Rectangle 5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5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5CD165-54FA-4BD5-6907-6941C5E92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017185"/>
              </p:ext>
            </p:extLst>
          </p:nvPr>
        </p:nvGraphicFramePr>
        <p:xfrm>
          <a:off x="1869056" y="567905"/>
          <a:ext cx="8579426" cy="604589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360339">
                  <a:extLst>
                    <a:ext uri="{9D8B030D-6E8A-4147-A177-3AD203B41FA5}">
                      <a16:colId xmlns:a16="http://schemas.microsoft.com/office/drawing/2014/main" val="906070816"/>
                    </a:ext>
                  </a:extLst>
                </a:gridCol>
                <a:gridCol w="1026465">
                  <a:extLst>
                    <a:ext uri="{9D8B030D-6E8A-4147-A177-3AD203B41FA5}">
                      <a16:colId xmlns:a16="http://schemas.microsoft.com/office/drawing/2014/main" val="493666749"/>
                    </a:ext>
                  </a:extLst>
                </a:gridCol>
                <a:gridCol w="1026465">
                  <a:extLst>
                    <a:ext uri="{9D8B030D-6E8A-4147-A177-3AD203B41FA5}">
                      <a16:colId xmlns:a16="http://schemas.microsoft.com/office/drawing/2014/main" val="1695684517"/>
                    </a:ext>
                  </a:extLst>
                </a:gridCol>
                <a:gridCol w="1026465">
                  <a:extLst>
                    <a:ext uri="{9D8B030D-6E8A-4147-A177-3AD203B41FA5}">
                      <a16:colId xmlns:a16="http://schemas.microsoft.com/office/drawing/2014/main" val="2383666962"/>
                    </a:ext>
                  </a:extLst>
                </a:gridCol>
                <a:gridCol w="915110">
                  <a:extLst>
                    <a:ext uri="{9D8B030D-6E8A-4147-A177-3AD203B41FA5}">
                      <a16:colId xmlns:a16="http://schemas.microsoft.com/office/drawing/2014/main" val="4052922680"/>
                    </a:ext>
                  </a:extLst>
                </a:gridCol>
                <a:gridCol w="1200196">
                  <a:extLst>
                    <a:ext uri="{9D8B030D-6E8A-4147-A177-3AD203B41FA5}">
                      <a16:colId xmlns:a16="http://schemas.microsoft.com/office/drawing/2014/main" val="3674195277"/>
                    </a:ext>
                  </a:extLst>
                </a:gridCol>
                <a:gridCol w="1024386">
                  <a:extLst>
                    <a:ext uri="{9D8B030D-6E8A-4147-A177-3AD203B41FA5}">
                      <a16:colId xmlns:a16="http://schemas.microsoft.com/office/drawing/2014/main" val="1581724488"/>
                    </a:ext>
                  </a:extLst>
                </a:gridCol>
              </a:tblGrid>
              <a:tr h="1856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Mean​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Median​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SD​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Variance​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Skewness​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Kurtosis​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1120274241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state​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27.89​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28.00​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16.22​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263.22​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-0.02​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-1.35​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3405503277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county​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91.47​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71.00​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95.37​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9096.33​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2.84​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11.73​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3038064314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city​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1194.31​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1890.68​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3574660</a:t>
                      </a: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1.98​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4.06​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131582238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day​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15.65​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16.00​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8.84​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78.07​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0.02​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-1.20​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768188956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month​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6.76​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7.00​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3.35​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11.21​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-0.11​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-1.13​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3533343222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year​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2012.52​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2013.00​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1.72​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2.94​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-0.01​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-1.27​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1406384861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err="1">
                          <a:effectLst/>
                        </a:rPr>
                        <a:t>day_week</a:t>
                      </a:r>
                      <a:r>
                        <a:rPr lang="en-US" sz="800" b="1">
                          <a:effectLst/>
                        </a:rPr>
                        <a:t>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4.14​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4.00​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2.10​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4.43​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-0.10​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-1.35​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1298449649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err="1">
                          <a:effectLst/>
                        </a:rPr>
                        <a:t>nhs</a:t>
                      </a:r>
                      <a:r>
                        <a:rPr lang="en-US" sz="800" b="1">
                          <a:effectLst/>
                        </a:rPr>
                        <a:t>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0.33​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0.47​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0.22​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0.71​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-1.50​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4124975103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weather​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2.57​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3.28​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10.73​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1.76​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1.23​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795666419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err="1">
                          <a:effectLst/>
                        </a:rPr>
                        <a:t>fatals</a:t>
                      </a:r>
                      <a:r>
                        <a:rPr lang="en-US" sz="800" b="1">
                          <a:effectLst/>
                        </a:rPr>
                        <a:t>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1.08​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0.38​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0.14​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5.31​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62.08​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3288614227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err="1">
                          <a:effectLst/>
                        </a:rPr>
                        <a:t>drunk_dr</a:t>
                      </a:r>
                      <a:r>
                        <a:rPr lang="en-US" sz="800" b="1">
                          <a:effectLst/>
                        </a:rPr>
                        <a:t>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0.31​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0.48​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0.23​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1.10​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-0.05​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1266271852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err="1">
                          <a:effectLst/>
                        </a:rPr>
                        <a:t>total_numoccs</a:t>
                      </a:r>
                      <a:r>
                        <a:rPr lang="en-US" sz="800" b="1">
                          <a:effectLst/>
                        </a:rPr>
                        <a:t>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2.26​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2.00​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1.96​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3.85​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8.27​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224.00​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834760049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err="1">
                          <a:effectLst/>
                        </a:rPr>
                        <a:t>total_hit_run</a:t>
                      </a:r>
                      <a:r>
                        <a:rPr lang="en-US" sz="800" b="1">
                          <a:effectLst/>
                        </a:rPr>
                        <a:t>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0.05​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0.21​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0.05​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4.22​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15.81​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1582897213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err="1">
                          <a:effectLst/>
                        </a:rPr>
                        <a:t>total_registered_owner</a:t>
                      </a:r>
                      <a:r>
                        <a:rPr lang="en-US" sz="800" b="1">
                          <a:effectLst/>
                        </a:rPr>
                        <a:t>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0.82​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0.76​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0.57​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2.67​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99.82​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2561954601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err="1">
                          <a:effectLst/>
                        </a:rPr>
                        <a:t>total_fire_exp</a:t>
                      </a:r>
                      <a:r>
                        <a:rPr lang="en-US" sz="800" b="1">
                          <a:effectLst/>
                        </a:rPr>
                        <a:t>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0.04​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0.20​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0.04​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4.66​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19.69​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2071351182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err="1">
                          <a:effectLst/>
                        </a:rPr>
                        <a:t>total_valid_license</a:t>
                      </a:r>
                      <a:r>
                        <a:rPr lang="en-US" sz="800" b="1">
                          <a:effectLst/>
                        </a:rPr>
                        <a:t>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1.27​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0.86​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0.74​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8.25​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547.66​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1548205731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err="1">
                          <a:effectLst/>
                        </a:rPr>
                        <a:t>total_invalid_license</a:t>
                      </a:r>
                      <a:r>
                        <a:rPr lang="en-US" sz="800" b="1">
                          <a:effectLst/>
                        </a:rPr>
                        <a:t>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0.17​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0.40​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0.16​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2.06​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3.47​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3631606623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err="1">
                          <a:effectLst/>
                        </a:rPr>
                        <a:t>no_prev_acc</a:t>
                      </a:r>
                      <a:r>
                        <a:rPr lang="en-US" sz="800" b="1">
                          <a:effectLst/>
                        </a:rPr>
                        <a:t>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1.15​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0.85​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0.72​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5.96​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348.68​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814971322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err="1">
                          <a:effectLst/>
                        </a:rPr>
                        <a:t>one_prev_acc</a:t>
                      </a:r>
                      <a:r>
                        <a:rPr lang="en-US" sz="800" b="1">
                          <a:effectLst/>
                        </a:rPr>
                        <a:t>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0.15​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0.37​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0.14​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2.64​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11.61​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2848382816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err="1">
                          <a:effectLst/>
                        </a:rPr>
                        <a:t>two_prev_acc</a:t>
                      </a:r>
                      <a:r>
                        <a:rPr lang="en-US" sz="800" b="1">
                          <a:effectLst/>
                        </a:rPr>
                        <a:t>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0.07​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0.27​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0.08​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5.34​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66.76​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3064785712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err="1">
                          <a:effectLst/>
                        </a:rPr>
                        <a:t>no_prev_sus</a:t>
                      </a:r>
                      <a:r>
                        <a:rPr lang="en-US" sz="800" b="1">
                          <a:effectLst/>
                        </a:rPr>
                        <a:t>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1.23​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0.85​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0.73​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7.42​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482.23​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3495447280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err="1">
                          <a:effectLst/>
                        </a:rPr>
                        <a:t>one_prev_sus</a:t>
                      </a:r>
                      <a:r>
                        <a:rPr lang="en-US" sz="800" b="1">
                          <a:effectLst/>
                        </a:rPr>
                        <a:t>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0.10​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0.31​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0.10​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2.96​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8.49​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3147092475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err="1">
                          <a:effectLst/>
                        </a:rPr>
                        <a:t>two_prev_sus</a:t>
                      </a:r>
                      <a:r>
                        <a:rPr lang="en-US" sz="800" b="1">
                          <a:effectLst/>
                        </a:rPr>
                        <a:t>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0.13​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0.36​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0.13​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2.85​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11.18​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2124104143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err="1">
                          <a:effectLst/>
                        </a:rPr>
                        <a:t>no_prev_dwi</a:t>
                      </a:r>
                      <a:r>
                        <a:rPr lang="en-US" sz="800" b="1">
                          <a:effectLst/>
                        </a:rPr>
                        <a:t>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1.39​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0.82​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0.68​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10.43​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785.10​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1676616600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err="1">
                          <a:effectLst/>
                        </a:rPr>
                        <a:t>one_prev_dwi</a:t>
                      </a:r>
                      <a:r>
                        <a:rPr lang="en-US" sz="800" b="1">
                          <a:effectLst/>
                        </a:rPr>
                        <a:t>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0.03​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0.18​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0.03​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5.19​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25.49​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2941077312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err="1">
                          <a:effectLst/>
                        </a:rPr>
                        <a:t>no_prev_spd</a:t>
                      </a:r>
                      <a:r>
                        <a:rPr lang="en-US" sz="800" b="1">
                          <a:effectLst/>
                        </a:rPr>
                        <a:t>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1.18​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0.82​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0.67​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6.68​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431.57​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2999633669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err="1">
                          <a:effectLst/>
                        </a:rPr>
                        <a:t>one_prev_spd</a:t>
                      </a:r>
                      <a:r>
                        <a:rPr lang="en-US" sz="800" b="1">
                          <a:effectLst/>
                        </a:rPr>
                        <a:t>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0.18​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0.41​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0.17​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2.24​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7.29​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1158120497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dr_age_lower16​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0.07​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15.16​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233.08​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1414205731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dr_age_lower21​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0.10​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0.31​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0.10​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2.93​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8.07​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3017219429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dr_age_lower30​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0.31​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0.51​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0.26​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1.56​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4.12​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2198766744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dr_age_lower65​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0.80​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0.80​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0.64​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5.36​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278.57​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3021682700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dr_age_65over​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0.19​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0.42​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0.18​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2.20​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6.44​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4086985056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err="1">
                          <a:effectLst/>
                        </a:rPr>
                        <a:t>dr_male</a:t>
                      </a:r>
                      <a:r>
                        <a:rPr lang="en-US" sz="800" b="1">
                          <a:effectLst/>
                        </a:rPr>
                        <a:t>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1.07​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0.77​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0.60​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6.69​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408.80​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2595728547"/>
                  </a:ext>
                </a:extLst>
              </a:tr>
              <a:tr h="172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err="1">
                          <a:effectLst/>
                        </a:rPr>
                        <a:t>dr_female</a:t>
                      </a:r>
                      <a:r>
                        <a:rPr lang="en-US" sz="800" b="1">
                          <a:effectLst/>
                        </a:rPr>
                        <a:t>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0.38​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0.00​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0.59​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0.34​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1.96​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>
                          <a:effectLst/>
                        </a:rPr>
                        <a:t>18.25​</a:t>
                      </a:r>
                      <a:endParaRPr lang="en-US" sz="800" b="1">
                        <a:effectLst/>
                        <a:latin typeface="Calibri"/>
                      </a:endParaRPr>
                    </a:p>
                  </a:txBody>
                  <a:tcPr marL="4377" marR="4377" marT="4377" marB="0" anchor="b"/>
                </a:tc>
                <a:extLst>
                  <a:ext uri="{0D108BD9-81ED-4DB2-BD59-A6C34878D82A}">
                    <a16:rowId xmlns:a16="http://schemas.microsoft.com/office/drawing/2014/main" val="169688383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4AEA7AB-E748-54D6-DA80-FE474F9B3E6D}"/>
              </a:ext>
            </a:extLst>
          </p:cNvPr>
          <p:cNvSpPr txBox="1"/>
          <p:nvPr/>
        </p:nvSpPr>
        <p:spPr>
          <a:xfrm>
            <a:off x="3321169" y="115018"/>
            <a:ext cx="55352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Table 1: Descriptive Statistics</a:t>
            </a:r>
          </a:p>
        </p:txBody>
      </p:sp>
    </p:spTree>
    <p:extLst>
      <p:ext uri="{BB962C8B-B14F-4D97-AF65-F5344CB8AC3E}">
        <p14:creationId xmlns:p14="http://schemas.microsoft.com/office/powerpoint/2010/main" val="2480933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3575-3821-2BA3-336C-4893771D4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730" y="114244"/>
            <a:ext cx="3084676" cy="754829"/>
          </a:xfrm>
        </p:spPr>
        <p:txBody>
          <a:bodyPr>
            <a:noAutofit/>
          </a:bodyPr>
          <a:lstStyle/>
          <a:p>
            <a:pPr algn="ctr"/>
            <a:r>
              <a:rPr lang="en-US" sz="3600" b="1">
                <a:latin typeface="Avenir Next LT Pro"/>
                <a:cs typeface="Calibri Light"/>
              </a:rPr>
              <a:t>Visualization</a:t>
            </a:r>
            <a:endParaRPr lang="en-US" sz="3600" b="1">
              <a:latin typeface="Avenir Next LT Pro"/>
            </a:endParaRPr>
          </a:p>
        </p:txBody>
      </p:sp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8B85D7D5-DF62-CCE1-E785-E5A449C26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292" y="1971367"/>
            <a:ext cx="5518669" cy="4891548"/>
          </a:xfrm>
        </p:spPr>
      </p:pic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734B4EC-88EB-3C67-2B00-B9A833C2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464" y="1953760"/>
            <a:ext cx="5508522" cy="4892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5B6525-09C8-7AA6-6FD2-5752AABFB0D4}"/>
              </a:ext>
            </a:extLst>
          </p:cNvPr>
          <p:cNvSpPr txBox="1"/>
          <p:nvPr/>
        </p:nvSpPr>
        <p:spPr>
          <a:xfrm>
            <a:off x="411725" y="1143000"/>
            <a:ext cx="551835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Avenir Next LT Pro"/>
                <a:ea typeface="+mn-lt"/>
                <a:cs typeface="+mn-lt"/>
              </a:rPr>
              <a:t>Highest fatalities </a:t>
            </a:r>
            <a:r>
              <a:rPr lang="en-US" sz="2800" err="1">
                <a:latin typeface="Avenir Next LT Pro"/>
                <a:ea typeface="+mn-lt"/>
                <a:cs typeface="+mn-lt"/>
              </a:rPr>
              <a:t>occuring</a:t>
            </a:r>
            <a:r>
              <a:rPr lang="en-US" sz="2800">
                <a:latin typeface="Avenir Next LT Pro"/>
                <a:ea typeface="+mn-lt"/>
                <a:cs typeface="+mn-lt"/>
              </a:rPr>
              <a:t> states</a:t>
            </a:r>
            <a:endParaRPr lang="en-US" sz="2800">
              <a:latin typeface="Avenir Next LT Pro"/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2701CE-D2FA-EAAF-6B2B-D57E07FF89B1}"/>
              </a:ext>
            </a:extLst>
          </p:cNvPr>
          <p:cNvSpPr txBox="1"/>
          <p:nvPr/>
        </p:nvSpPr>
        <p:spPr>
          <a:xfrm>
            <a:off x="6298789" y="1142999"/>
            <a:ext cx="551835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Avenir Next LT Pro"/>
                <a:ea typeface="+mn-lt"/>
                <a:cs typeface="+mn-lt"/>
              </a:rPr>
              <a:t>Highest fatalities </a:t>
            </a:r>
            <a:r>
              <a:rPr lang="en-US" sz="2800" err="1">
                <a:latin typeface="Avenir Next LT Pro"/>
                <a:ea typeface="+mn-lt"/>
                <a:cs typeface="+mn-lt"/>
              </a:rPr>
              <a:t>occuring</a:t>
            </a:r>
            <a:r>
              <a:rPr lang="en-US" sz="2800">
                <a:latin typeface="Avenir Next LT Pro"/>
                <a:ea typeface="+mn-lt"/>
                <a:cs typeface="+mn-lt"/>
              </a:rPr>
              <a:t> year</a:t>
            </a:r>
            <a:endParaRPr lang="en-US" sz="2800">
              <a:latin typeface="Avenir Next LT Pro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224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7" descr="Person with idea concept">
            <a:extLst>
              <a:ext uri="{FF2B5EF4-FFF2-40B4-BE49-F238E27FC236}">
                <a16:creationId xmlns:a16="http://schemas.microsoft.com/office/drawing/2014/main" id="{69C72B52-1A8A-DB87-A976-A83248EEF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072" b="12658"/>
          <a:stretch/>
        </p:blipFill>
        <p:spPr>
          <a:xfrm>
            <a:off x="-35241" y="-118787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FA5950-6D59-262E-6EAA-B23ED40A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76632"/>
            <a:ext cx="5912585" cy="1080080"/>
          </a:xfrm>
        </p:spPr>
        <p:txBody>
          <a:bodyPr>
            <a:normAutofit/>
          </a:bodyPr>
          <a:lstStyle/>
          <a:p>
            <a:r>
              <a:rPr lang="en-US"/>
              <a:t>OBSERVATIONS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FDFBAB0-D774-43CD-B472-CB9CA585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5536"/>
            <a:ext cx="4653435" cy="454692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41D10AF-FA48-2C0A-463E-26C67476E3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9" r="6172" b="4"/>
          <a:stretch/>
        </p:blipFill>
        <p:spPr>
          <a:xfrm>
            <a:off x="20" y="1321308"/>
            <a:ext cx="4489684" cy="4215384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57611" y="2374385"/>
            <a:ext cx="5802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717A1-7A0E-B75F-2C32-D02F1E340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656" y="1656433"/>
            <a:ext cx="6712156" cy="4830884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>
                <a:ea typeface="+mn-lt"/>
                <a:cs typeface="+mn-lt"/>
              </a:rPr>
              <a:t>1.</a:t>
            </a:r>
            <a:r>
              <a:rPr lang="en-US" sz="1800" b="1">
                <a:ea typeface="+mn-lt"/>
                <a:cs typeface="+mn-lt"/>
              </a:rPr>
              <a:t>What factors contribute to the number of fatalities in car accidents?</a:t>
            </a:r>
            <a:endParaRPr lang="en-US" sz="1800" b="1"/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800">
                <a:ea typeface="+mn-lt"/>
                <a:cs typeface="+mn-lt"/>
              </a:rPr>
              <a:t>ANOVA showed strong evidence (p&lt;0.01) to reject the null hypothesis (H0) that there is no difference in the mean number of fatalities between different levels of drunk driving 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800">
                <a:ea typeface="+mn-lt"/>
                <a:cs typeface="+mn-lt"/>
              </a:rPr>
              <a:t>2. </a:t>
            </a:r>
            <a:r>
              <a:rPr lang="en-US" sz="1800" b="1">
                <a:ea typeface="+mn-lt"/>
                <a:cs typeface="+mn-lt"/>
              </a:rPr>
              <a:t>Is there a correlation between the number of previous accidents and the likelihood of a driver being involved in a fatal accident? 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800">
                <a:ea typeface="+mn-lt"/>
                <a:cs typeface="+mn-lt"/>
              </a:rPr>
              <a:t>The results of both Pearson's correlation tests suggest that there is a positive correlation between the number of previous accidents and the likelihood of a driver being involved in a fatal accident.</a:t>
            </a:r>
            <a:endParaRPr lang="en-US" sz="1800"/>
          </a:p>
          <a:p>
            <a:pPr marL="342900" indent="-342900" algn="just">
              <a:lnSpc>
                <a:spcPct val="100000"/>
              </a:lnSpc>
              <a:buAutoNum type="arabicPeriod"/>
            </a:pPr>
            <a:endParaRPr lang="en-US" sz="1800"/>
          </a:p>
          <a:p>
            <a:pPr marL="0" indent="0" algn="just">
              <a:lnSpc>
                <a:spcPct val="100000"/>
              </a:lnSpc>
              <a:buNone/>
            </a:pPr>
            <a:endParaRPr lang="en-US" sz="1800"/>
          </a:p>
          <a:p>
            <a:pPr marL="0" indent="0" algn="just">
              <a:lnSpc>
                <a:spcPct val="100000"/>
              </a:lnSpc>
              <a:buNone/>
            </a:pPr>
            <a:endParaRPr lang="en-US" sz="1800"/>
          </a:p>
          <a:p>
            <a:pPr marL="457200" indent="-457200" algn="just">
              <a:lnSpc>
                <a:spcPct val="100000"/>
              </a:lnSpc>
              <a:buAutoNum type="arabicPeriod"/>
            </a:pPr>
            <a:endParaRPr lang="en-US" sz="18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889AB7-C661-8D73-FEC0-937AFEE4FB22}"/>
              </a:ext>
            </a:extLst>
          </p:cNvPr>
          <p:cNvCxnSpPr/>
          <p:nvPr/>
        </p:nvCxnSpPr>
        <p:spPr>
          <a:xfrm>
            <a:off x="5371822" y="4362310"/>
            <a:ext cx="5853494" cy="2225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745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AE5199-A766-81C5-9A60-0563813C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664" y="1577923"/>
            <a:ext cx="3168417" cy="3331503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3.What is the frequency of hit-and-run accidents in the dataset?</a:t>
            </a:r>
            <a:endParaRPr lang="en-US" sz="2800" kern="1200">
              <a:solidFill>
                <a:srgbClr val="FFFFFF"/>
              </a:solidFill>
              <a:latin typeface="+mj-lt"/>
              <a:cs typeface="Calibri Light"/>
            </a:endParaRPr>
          </a:p>
          <a:p>
            <a:pPr algn="ctr"/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1DC10C35-8235-B650-B3CC-008646996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6538" y="643466"/>
            <a:ext cx="494225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5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16</Slides>
  <Notes>10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RetrospectVTI</vt:lpstr>
      <vt:lpstr>FATALITY ANALYSIS REPORTING SYSTEMS(FARS)</vt:lpstr>
      <vt:lpstr>INTRODUCTION</vt:lpstr>
      <vt:lpstr>DATA OVERVIEW  </vt:lpstr>
      <vt:lpstr>DATA CLEANING AND PREPARATION</vt:lpstr>
      <vt:lpstr>EXPLORATORY DATA ANALYSIS</vt:lpstr>
      <vt:lpstr>PowerPoint Presentation</vt:lpstr>
      <vt:lpstr>Visualization</vt:lpstr>
      <vt:lpstr>OBSERVATIONS</vt:lpstr>
      <vt:lpstr>3.What is the frequency of hit-and-run accidents in the dataset? </vt:lpstr>
      <vt:lpstr>MODEL DEVELOPMENT 1</vt:lpstr>
      <vt:lpstr>MODEL EVALUATION 1</vt:lpstr>
      <vt:lpstr>MODEL DEVELOPMENT 2 </vt:lpstr>
      <vt:lpstr>MODEL EVALUATION 2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FATALITY ANALYSIS REPORTING SYSTEMS(FARS)</dc:title>
  <dc:creator>Vartika Joshi</dc:creator>
  <cp:revision>11</cp:revision>
  <dcterms:created xsi:type="dcterms:W3CDTF">2023-02-08T21:34:43Z</dcterms:created>
  <dcterms:modified xsi:type="dcterms:W3CDTF">2023-02-13T20:40:13Z</dcterms:modified>
</cp:coreProperties>
</file>